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DM Sans" pitchFamily="2" charset="77"/>
      <p:regular r:id="rId29"/>
      <p:bold r:id="rId30"/>
      <p:italic r:id="rId31"/>
      <p:boldItalic r:id="rId32"/>
    </p:embeddedFont>
    <p:embeddedFont>
      <p:font typeface="Franklin Gothic" panose="020B0603020102020204" pitchFamily="34" charset="0"/>
      <p:regular r:id="rId33"/>
      <p:bold r:id="rId34"/>
      <p:italic r:id="rId35"/>
      <p:boldItalic r:id="rId36"/>
    </p:embeddedFont>
    <p:embeddedFont>
      <p:font typeface="Outfit" pitchFamily="2" charset="0"/>
      <p:regular r:id="rId37"/>
      <p:bold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7"/>
    <p:restoredTop sz="94656"/>
  </p:normalViewPr>
  <p:slideViewPr>
    <p:cSldViewPr snapToGrid="0">
      <p:cViewPr>
        <p:scale>
          <a:sx n="120" d="100"/>
          <a:sy n="120" d="100"/>
        </p:scale>
        <p:origin x="-176" y="5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seanpollock?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search/photos/building?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47621c8a90_2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347621c8a90_2_9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1200" b="0" i="0">
                <a:solidFill>
                  <a:schemeClr val="dk1"/>
                </a:solidFill>
                <a:latin typeface="Calibri"/>
                <a:ea typeface="Calibri"/>
                <a:cs typeface="Calibri"/>
                <a:sym typeface="Calibri"/>
              </a:rPr>
              <a:t>Photo by </a:t>
            </a:r>
            <a:r>
              <a:rPr lang="en-GB" sz="1200" b="0" i="0" u="sng">
                <a:solidFill>
                  <a:schemeClr val="hlink"/>
                </a:solidFill>
                <a:latin typeface="Calibri"/>
                <a:ea typeface="Calibri"/>
                <a:cs typeface="Calibri"/>
                <a:sym typeface="Calibri"/>
                <a:hlinkClick r:id="rId3"/>
              </a:rPr>
              <a:t>Sean Pollock</a:t>
            </a:r>
            <a:r>
              <a:rPr lang="en-GB" sz="1200" b="0" i="0">
                <a:solidFill>
                  <a:schemeClr val="dk1"/>
                </a:solidFill>
                <a:latin typeface="Calibri"/>
                <a:ea typeface="Calibri"/>
                <a:cs typeface="Calibri"/>
                <a:sym typeface="Calibri"/>
              </a:rPr>
              <a:t> on </a:t>
            </a:r>
            <a:r>
              <a:rPr lang="en-GB" sz="1200" b="0" i="0" u="sng">
                <a:solidFill>
                  <a:schemeClr val="hlink"/>
                </a:solidFill>
                <a:latin typeface="Calibri"/>
                <a:ea typeface="Calibri"/>
                <a:cs typeface="Calibri"/>
                <a:sym typeface="Calibri"/>
                <a:hlinkClick r:id="rId4"/>
              </a:rPr>
              <a:t>Unsplash</a:t>
            </a:r>
            <a:endParaRPr/>
          </a:p>
        </p:txBody>
      </p:sp>
      <p:sp>
        <p:nvSpPr>
          <p:cNvPr id="151" name="Google Shape;151;g347621c8a90_2_9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47621c8a90_2_5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347621c8a90_2_5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4017c5ddd9_1_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g34017c5ddd9_1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47621c8a90_2_4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5" name="Google Shape;455;g347621c8a90_2_4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6" name="Google Shape;456;g347621c8a90_2_4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3483bab3738_7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483bab3738_7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g3483bab3738_7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47621c8a90_2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4" name="Google Shape;494;g347621c8a90_2_4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347621c8a90_2_4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3483bab3738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 name="Google Shape;516;g3483bab3738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7" name="Google Shape;517;g3483bab3738_1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483bab3738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7" name="Google Shape;537;g3483bab3738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3483bab3738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483bab3738_1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g3483bab3738_1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3483bab3738_1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34017c5ddd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34017c5ddd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483bab3738_3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g3483bab3738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4040456e7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34040456e70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g34040456e70_2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483bab3738_4_1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g3483bab3738_4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483bab3738_4_15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g3483bab3738_4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3483bab3738_4_2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9" name="Google Shape;769;g3483bab3738_4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3483bab3738_4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g3483bab3738_4_2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4" name="Google Shape;814;g3483bab3738_4_2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34040456e70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34040456e70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34040456e70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47621c8a90_2_55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7" name="Google Shape;847;g347621c8a90_2_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47621c8a90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347621c8a90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347621c8a90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47fd547215_1_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347fd547215_1_1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347fd547215_1_1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47fd547215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347fd547215_1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g347fd547215_1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47fd547215_1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g347fd547215_1_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347fd547215_1_1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47fd547215_1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347fd547215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47621c8a90_0_11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347621c8a90_0_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47621c8a90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g347621c8a90_0_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g347621c8a90_0_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66"/>
        <p:cNvGrpSpPr/>
        <p:nvPr/>
      </p:nvGrpSpPr>
      <p:grpSpPr>
        <a:xfrm>
          <a:off x="0" y="0"/>
          <a:ext cx="0" cy="0"/>
          <a:chOff x="0" y="0"/>
          <a:chExt cx="0" cy="0"/>
        </a:xfrm>
      </p:grpSpPr>
      <p:grpSp>
        <p:nvGrpSpPr>
          <p:cNvPr id="67" name="Google Shape;67;p16"/>
          <p:cNvGrpSpPr/>
          <p:nvPr/>
        </p:nvGrpSpPr>
        <p:grpSpPr>
          <a:xfrm>
            <a:off x="-655662" y="2557809"/>
            <a:ext cx="3124402" cy="3877654"/>
            <a:chOff x="-874215" y="3410413"/>
            <a:chExt cx="4165870" cy="5170206"/>
          </a:xfrm>
        </p:grpSpPr>
        <p:sp>
          <p:nvSpPr>
            <p:cNvPr id="68" name="Google Shape;68;p16"/>
            <p:cNvSpPr/>
            <p:nvPr/>
          </p:nvSpPr>
          <p:spPr>
            <a:xfrm rot="-2700000">
              <a:off x="-593721" y="4583741"/>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9" name="Google Shape;69;p16"/>
            <p:cNvSpPr/>
            <p:nvPr/>
          </p:nvSpPr>
          <p:spPr>
            <a:xfrm rot="-2700000">
              <a:off x="-593720" y="6369410"/>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0" name="Google Shape;70;p16"/>
            <p:cNvSpPr/>
            <p:nvPr/>
          </p:nvSpPr>
          <p:spPr>
            <a:xfrm rot="-2700000">
              <a:off x="531546" y="3690907"/>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1" name="Google Shape;71;p16"/>
            <p:cNvSpPr/>
            <p:nvPr/>
          </p:nvSpPr>
          <p:spPr>
            <a:xfrm rot="-2700000">
              <a:off x="531547" y="5476576"/>
              <a:ext cx="1354347" cy="1354347"/>
            </a:xfrm>
            <a:prstGeom prst="roundRect">
              <a:avLst>
                <a:gd name="adj" fmla="val 16667"/>
              </a:avLst>
            </a:prstGeom>
            <a:noFill/>
            <a:ln w="12700" cap="flat" cmpd="sng">
              <a:solidFill>
                <a:srgbClr val="1AA3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2" name="Google Shape;72;p16"/>
            <p:cNvSpPr/>
            <p:nvPr/>
          </p:nvSpPr>
          <p:spPr>
            <a:xfrm rot="-2700000">
              <a:off x="1656812" y="4583741"/>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3" name="Google Shape;73;p16"/>
            <p:cNvSpPr/>
            <p:nvPr/>
          </p:nvSpPr>
          <p:spPr>
            <a:xfrm rot="-2700000">
              <a:off x="1656813" y="6369410"/>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 name="Google Shape;74;p16"/>
            <p:cNvSpPr/>
            <p:nvPr/>
          </p:nvSpPr>
          <p:spPr>
            <a:xfrm rot="-2700000">
              <a:off x="123991" y="5961858"/>
              <a:ext cx="2169452" cy="2169452"/>
            </a:xfrm>
            <a:prstGeom prst="roundRect">
              <a:avLst>
                <a:gd name="adj" fmla="val 16667"/>
              </a:avLst>
            </a:prstGeom>
            <a:noFill/>
            <a:ln w="12700" cap="flat" cmpd="sng">
              <a:solidFill>
                <a:schemeClr val="lt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75" name="Google Shape;75;p16"/>
          <p:cNvSpPr/>
          <p:nvPr/>
        </p:nvSpPr>
        <p:spPr>
          <a:xfrm>
            <a:off x="0" y="2571750"/>
            <a:ext cx="3324225" cy="2571750"/>
          </a:xfrm>
          <a:prstGeom prst="rect">
            <a:avLst/>
          </a:prstGeom>
          <a:solidFill>
            <a:schemeClr val="lt1">
              <a:alpha val="6196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6" name="Google Shape;76;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8" name="Google Shape;78;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79" name="Google Shape;79;p16"/>
          <p:cNvSpPr/>
          <p:nvPr/>
        </p:nvSpPr>
        <p:spPr>
          <a:xfrm>
            <a:off x="8810625" y="275055"/>
            <a:ext cx="333375" cy="333375"/>
          </a:xfrm>
          <a:prstGeom prst="rect">
            <a:avLst/>
          </a:prstGeom>
          <a:solidFill>
            <a:srgbClr val="F6AF2C"/>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485775" y="302419"/>
            <a:ext cx="8172450" cy="64055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700"/>
              <a:buFont typeface="Franklin Gothic"/>
              <a:buNone/>
              <a:defRPr sz="2700">
                <a:latin typeface="Franklin Gothic"/>
                <a:ea typeface="Franklin Gothic"/>
                <a:cs typeface="Franklin Gothic"/>
                <a:sym typeface="Franklin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2" name="Google Shape;82;p17"/>
          <p:cNvSpPr txBox="1">
            <a:spLocks noGrp="1"/>
          </p:cNvSpPr>
          <p:nvPr>
            <p:ph type="body" idx="1"/>
          </p:nvPr>
        </p:nvSpPr>
        <p:spPr>
          <a:xfrm>
            <a:off x="485775" y="1247775"/>
            <a:ext cx="8172450" cy="3384947"/>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 name="Google Shape;83;p17"/>
          <p:cNvSpPr txBox="1">
            <a:spLocks noGrp="1"/>
          </p:cNvSpPr>
          <p:nvPr>
            <p:ph type="dt" idx="10"/>
          </p:nvPr>
        </p:nvSpPr>
        <p:spPr>
          <a:xfrm>
            <a:off x="485775" y="4767263"/>
            <a:ext cx="220027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8340002" y="4767263"/>
            <a:ext cx="318221"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a:solidFill>
                  <a:srgbClr val="888888"/>
                </a:solidFill>
                <a:latin typeface="Calibri"/>
                <a:ea typeface="Calibri"/>
                <a:cs typeface="Calibri"/>
                <a:sym typeface="Calibri"/>
              </a:defRPr>
            </a:lvl1pPr>
            <a:lvl2pPr marL="0" lvl="1" indent="0" algn="ctr">
              <a:spcBef>
                <a:spcPts val="0"/>
              </a:spcBef>
              <a:buNone/>
              <a:defRPr sz="900">
                <a:solidFill>
                  <a:srgbClr val="888888"/>
                </a:solidFill>
                <a:latin typeface="Calibri"/>
                <a:ea typeface="Calibri"/>
                <a:cs typeface="Calibri"/>
                <a:sym typeface="Calibri"/>
              </a:defRPr>
            </a:lvl2pPr>
            <a:lvl3pPr marL="0" lvl="2" indent="0" algn="ctr">
              <a:spcBef>
                <a:spcPts val="0"/>
              </a:spcBef>
              <a:buNone/>
              <a:defRPr sz="900">
                <a:solidFill>
                  <a:srgbClr val="888888"/>
                </a:solidFill>
                <a:latin typeface="Calibri"/>
                <a:ea typeface="Calibri"/>
                <a:cs typeface="Calibri"/>
                <a:sym typeface="Calibri"/>
              </a:defRPr>
            </a:lvl3pPr>
            <a:lvl4pPr marL="0" lvl="3" indent="0" algn="ctr">
              <a:spcBef>
                <a:spcPts val="0"/>
              </a:spcBef>
              <a:buNone/>
              <a:defRPr sz="900">
                <a:solidFill>
                  <a:srgbClr val="888888"/>
                </a:solidFill>
                <a:latin typeface="Calibri"/>
                <a:ea typeface="Calibri"/>
                <a:cs typeface="Calibri"/>
                <a:sym typeface="Calibri"/>
              </a:defRPr>
            </a:lvl4pPr>
            <a:lvl5pPr marL="0" lvl="4" indent="0" algn="ctr">
              <a:spcBef>
                <a:spcPts val="0"/>
              </a:spcBef>
              <a:buNone/>
              <a:defRPr sz="900">
                <a:solidFill>
                  <a:srgbClr val="888888"/>
                </a:solidFill>
                <a:latin typeface="Calibri"/>
                <a:ea typeface="Calibri"/>
                <a:cs typeface="Calibri"/>
                <a:sym typeface="Calibri"/>
              </a:defRPr>
            </a:lvl5pPr>
            <a:lvl6pPr marL="0" lvl="5" indent="0" algn="ctr">
              <a:spcBef>
                <a:spcPts val="0"/>
              </a:spcBef>
              <a:buNone/>
              <a:defRPr sz="900">
                <a:solidFill>
                  <a:srgbClr val="888888"/>
                </a:solidFill>
                <a:latin typeface="Calibri"/>
                <a:ea typeface="Calibri"/>
                <a:cs typeface="Calibri"/>
                <a:sym typeface="Calibri"/>
              </a:defRPr>
            </a:lvl6pPr>
            <a:lvl7pPr marL="0" lvl="6" indent="0" algn="ctr">
              <a:spcBef>
                <a:spcPts val="0"/>
              </a:spcBef>
              <a:buNone/>
              <a:defRPr sz="900">
                <a:solidFill>
                  <a:srgbClr val="888888"/>
                </a:solidFill>
                <a:latin typeface="Calibri"/>
                <a:ea typeface="Calibri"/>
                <a:cs typeface="Calibri"/>
                <a:sym typeface="Calibri"/>
              </a:defRPr>
            </a:lvl7pPr>
            <a:lvl8pPr marL="0" lvl="7" indent="0" algn="ctr">
              <a:spcBef>
                <a:spcPts val="0"/>
              </a:spcBef>
              <a:buNone/>
              <a:defRPr sz="900">
                <a:solidFill>
                  <a:srgbClr val="888888"/>
                </a:solidFill>
                <a:latin typeface="Calibri"/>
                <a:ea typeface="Calibri"/>
                <a:cs typeface="Calibri"/>
                <a:sym typeface="Calibri"/>
              </a:defRPr>
            </a:lvl8pPr>
            <a:lvl9pPr marL="0" lvl="8" indent="0" algn="ctr">
              <a:spcBef>
                <a:spcPts val="0"/>
              </a:spcBef>
              <a:buNone/>
              <a:defRPr sz="900">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
        <p:nvSpPr>
          <p:cNvPr id="86" name="Google Shape;86;p17"/>
          <p:cNvSpPr/>
          <p:nvPr/>
        </p:nvSpPr>
        <p:spPr>
          <a:xfrm>
            <a:off x="8289749" y="5041106"/>
            <a:ext cx="418729" cy="102394"/>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87"/>
        <p:cNvGrpSpPr/>
        <p:nvPr/>
      </p:nvGrpSpPr>
      <p:grpSpPr>
        <a:xfrm>
          <a:off x="0" y="0"/>
          <a:ext cx="0" cy="0"/>
          <a:chOff x="0" y="0"/>
          <a:chExt cx="0" cy="0"/>
        </a:xfrm>
      </p:grpSpPr>
      <p:sp>
        <p:nvSpPr>
          <p:cNvPr id="88" name="Google Shape;88;p18"/>
          <p:cNvSpPr txBox="1">
            <a:spLocks noGrp="1"/>
          </p:cNvSpPr>
          <p:nvPr>
            <p:ph type="body" idx="1"/>
          </p:nvPr>
        </p:nvSpPr>
        <p:spPr>
          <a:xfrm>
            <a:off x="485775" y="1247775"/>
            <a:ext cx="8172450" cy="3384947"/>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8"/>
          <p:cNvSpPr txBox="1">
            <a:spLocks noGrp="1"/>
          </p:cNvSpPr>
          <p:nvPr>
            <p:ph type="dt" idx="10"/>
          </p:nvPr>
        </p:nvSpPr>
        <p:spPr>
          <a:xfrm>
            <a:off x="485775" y="4767263"/>
            <a:ext cx="2200275"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8"/>
          <p:cNvSpPr txBox="1">
            <a:spLocks noGrp="1"/>
          </p:cNvSpPr>
          <p:nvPr>
            <p:ph type="sldNum" idx="12"/>
          </p:nvPr>
        </p:nvSpPr>
        <p:spPr>
          <a:xfrm>
            <a:off x="8340002" y="4767263"/>
            <a:ext cx="318221" cy="273844"/>
          </a:xfrm>
          <a:prstGeom prst="rect">
            <a:avLst/>
          </a:prstGeom>
          <a:noFill/>
          <a:ln>
            <a:noFill/>
          </a:ln>
        </p:spPr>
        <p:txBody>
          <a:bodyPr spcFirstLastPara="1" wrap="square" lIns="68575" tIns="34275" rIns="68575" bIns="34275" anchor="ctr" anchorCtr="0">
            <a:noAutofit/>
          </a:bodyPr>
          <a:lstStyle>
            <a:lvl1pPr marL="0" lvl="0" indent="0" algn="ctr">
              <a:spcBef>
                <a:spcPts val="0"/>
              </a:spcBef>
              <a:buNone/>
              <a:defRPr sz="900">
                <a:solidFill>
                  <a:srgbClr val="888888"/>
                </a:solidFill>
                <a:latin typeface="Calibri"/>
                <a:ea typeface="Calibri"/>
                <a:cs typeface="Calibri"/>
                <a:sym typeface="Calibri"/>
              </a:defRPr>
            </a:lvl1pPr>
            <a:lvl2pPr marL="0" lvl="1" indent="0" algn="ctr">
              <a:spcBef>
                <a:spcPts val="0"/>
              </a:spcBef>
              <a:buNone/>
              <a:defRPr sz="900">
                <a:solidFill>
                  <a:srgbClr val="888888"/>
                </a:solidFill>
                <a:latin typeface="Calibri"/>
                <a:ea typeface="Calibri"/>
                <a:cs typeface="Calibri"/>
                <a:sym typeface="Calibri"/>
              </a:defRPr>
            </a:lvl2pPr>
            <a:lvl3pPr marL="0" lvl="2" indent="0" algn="ctr">
              <a:spcBef>
                <a:spcPts val="0"/>
              </a:spcBef>
              <a:buNone/>
              <a:defRPr sz="900">
                <a:solidFill>
                  <a:srgbClr val="888888"/>
                </a:solidFill>
                <a:latin typeface="Calibri"/>
                <a:ea typeface="Calibri"/>
                <a:cs typeface="Calibri"/>
                <a:sym typeface="Calibri"/>
              </a:defRPr>
            </a:lvl3pPr>
            <a:lvl4pPr marL="0" lvl="3" indent="0" algn="ctr">
              <a:spcBef>
                <a:spcPts val="0"/>
              </a:spcBef>
              <a:buNone/>
              <a:defRPr sz="900">
                <a:solidFill>
                  <a:srgbClr val="888888"/>
                </a:solidFill>
                <a:latin typeface="Calibri"/>
                <a:ea typeface="Calibri"/>
                <a:cs typeface="Calibri"/>
                <a:sym typeface="Calibri"/>
              </a:defRPr>
            </a:lvl4pPr>
            <a:lvl5pPr marL="0" lvl="4" indent="0" algn="ctr">
              <a:spcBef>
                <a:spcPts val="0"/>
              </a:spcBef>
              <a:buNone/>
              <a:defRPr sz="900">
                <a:solidFill>
                  <a:srgbClr val="888888"/>
                </a:solidFill>
                <a:latin typeface="Calibri"/>
                <a:ea typeface="Calibri"/>
                <a:cs typeface="Calibri"/>
                <a:sym typeface="Calibri"/>
              </a:defRPr>
            </a:lvl5pPr>
            <a:lvl6pPr marL="0" lvl="5" indent="0" algn="ctr">
              <a:spcBef>
                <a:spcPts val="0"/>
              </a:spcBef>
              <a:buNone/>
              <a:defRPr sz="900">
                <a:solidFill>
                  <a:srgbClr val="888888"/>
                </a:solidFill>
                <a:latin typeface="Calibri"/>
                <a:ea typeface="Calibri"/>
                <a:cs typeface="Calibri"/>
                <a:sym typeface="Calibri"/>
              </a:defRPr>
            </a:lvl6pPr>
            <a:lvl7pPr marL="0" lvl="6" indent="0" algn="ctr">
              <a:spcBef>
                <a:spcPts val="0"/>
              </a:spcBef>
              <a:buNone/>
              <a:defRPr sz="900">
                <a:solidFill>
                  <a:srgbClr val="888888"/>
                </a:solidFill>
                <a:latin typeface="Calibri"/>
                <a:ea typeface="Calibri"/>
                <a:cs typeface="Calibri"/>
                <a:sym typeface="Calibri"/>
              </a:defRPr>
            </a:lvl7pPr>
            <a:lvl8pPr marL="0" lvl="7" indent="0" algn="ctr">
              <a:spcBef>
                <a:spcPts val="0"/>
              </a:spcBef>
              <a:buNone/>
              <a:defRPr sz="900">
                <a:solidFill>
                  <a:srgbClr val="888888"/>
                </a:solidFill>
                <a:latin typeface="Calibri"/>
                <a:ea typeface="Calibri"/>
                <a:cs typeface="Calibri"/>
                <a:sym typeface="Calibri"/>
              </a:defRPr>
            </a:lvl8pPr>
            <a:lvl9pPr marL="0" lvl="8" indent="0" algn="ctr">
              <a:spcBef>
                <a:spcPts val="0"/>
              </a:spcBef>
              <a:buNone/>
              <a:defRPr sz="900">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
        <p:nvSpPr>
          <p:cNvPr id="92" name="Google Shape;92;p18"/>
          <p:cNvSpPr/>
          <p:nvPr/>
        </p:nvSpPr>
        <p:spPr>
          <a:xfrm>
            <a:off x="3354878" y="-9525"/>
            <a:ext cx="2434243" cy="297247"/>
          </a:xfrm>
          <a:custGeom>
            <a:avLst/>
            <a:gdLst/>
            <a:ahLst/>
            <a:cxnLst/>
            <a:rect l="l" t="t" r="r" b="b"/>
            <a:pathLst>
              <a:path w="3732305" h="455754" extrusionOk="0">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93" name="Google Shape;93;p18"/>
          <p:cNvSpPr txBox="1">
            <a:spLocks noGrp="1"/>
          </p:cNvSpPr>
          <p:nvPr>
            <p:ph type="title"/>
          </p:nvPr>
        </p:nvSpPr>
        <p:spPr>
          <a:xfrm>
            <a:off x="485775" y="302419"/>
            <a:ext cx="8172450" cy="640556"/>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dk1"/>
              </a:buClr>
              <a:buSzPts val="2700"/>
              <a:buFont typeface="Franklin Gothic"/>
              <a:buNone/>
              <a:defRPr sz="2700">
                <a:latin typeface="Franklin Gothic"/>
                <a:ea typeface="Franklin Gothic"/>
                <a:cs typeface="Franklin Gothic"/>
                <a:sym typeface="Franklin Gothic"/>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4" name="Google Shape;94;p18"/>
          <p:cNvSpPr/>
          <p:nvPr/>
        </p:nvSpPr>
        <p:spPr>
          <a:xfrm>
            <a:off x="8289749" y="5041106"/>
            <a:ext cx="418729" cy="102394"/>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19"/>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8" name="Google Shape;9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0"/>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5" name="Google Shape;105;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7" name="Google Shape;107;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0" name="Google Shape;110;p21"/>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1" name="Google Shape;111;p21"/>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2" name="Google Shape;112;p21"/>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13" name="Google Shape;113;p21"/>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4" name="Google Shape;114;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0" name="Google Shape;120;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4" name="Google Shape;124;p23"/>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25" name="Google Shape;125;p23"/>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26" name="Google Shape;12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1" name="Google Shape;131;p24"/>
          <p:cNvSpPr>
            <a:spLocks noGrp="1"/>
          </p:cNvSpPr>
          <p:nvPr>
            <p:ph type="pic" idx="2"/>
          </p:nvPr>
        </p:nvSpPr>
        <p:spPr>
          <a:xfrm>
            <a:off x="3887391" y="740569"/>
            <a:ext cx="4629150" cy="3655219"/>
          </a:xfrm>
          <a:prstGeom prst="rect">
            <a:avLst/>
          </a:prstGeom>
          <a:noFill/>
          <a:ln>
            <a:noFill/>
          </a:ln>
        </p:spPr>
      </p:sp>
      <p:sp>
        <p:nvSpPr>
          <p:cNvPr id="132" name="Google Shape;132;p24"/>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33" name="Google Shape;133;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8" name="Google Shape;138;p25"/>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9" name="Google Shape;139;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1" name="Google Shape;141;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4" name="Google Shape;144;p26"/>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45" name="Google Shape;145;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6" name="Google Shape;146;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7" name="Google Shape;147;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hyperlink" Target="https://discovery.cs.illinois.edu/learn/Exploratory-Data-Analysis/Quartiles-and-Box-Plots/" TargetMode="External"/><Relationship Id="rId3" Type="http://schemas.openxmlformats.org/officeDocument/2006/relationships/hyperlink" Target="https://www.who.int/data/gho" TargetMode="External"/><Relationship Id="rId7" Type="http://schemas.openxmlformats.org/officeDocument/2006/relationships/hyperlink" Target="https://matplotlib.org"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hyperlink" Target="https://seaborn.pydata.org" TargetMode="External"/><Relationship Id="rId5" Type="http://schemas.openxmlformats.org/officeDocument/2006/relationships/hyperlink" Target="https://pandas.pydata.org" TargetMode="External"/><Relationship Id="rId4" Type="http://schemas.openxmlformats.org/officeDocument/2006/relationships/hyperlink" Target="https://data.un.org" TargetMode="External"/><Relationship Id="rId9" Type="http://schemas.openxmlformats.org/officeDocument/2006/relationships/hyperlink" Target="https://www.kaggle.com/datasets/lashagoch/life-expectancy-who-updated"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7"/>
          <p:cNvPicPr preferRelativeResize="0"/>
          <p:nvPr/>
        </p:nvPicPr>
        <p:blipFill rotWithShape="1">
          <a:blip r:embed="rId3">
            <a:alphaModFix/>
          </a:blip>
          <a:srcRect l="-1" t="14946" r="356" b="977"/>
          <a:stretch/>
        </p:blipFill>
        <p:spPr>
          <a:xfrm>
            <a:off x="0" y="0"/>
            <a:ext cx="9144000" cy="5143500"/>
          </a:xfrm>
          <a:custGeom>
            <a:avLst/>
            <a:gdLst/>
            <a:ahLst/>
            <a:cxnLst/>
            <a:rect l="l" t="t" r="r" b="b"/>
            <a:pathLst>
              <a:path w="12192000" h="6858000" extrusionOk="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5"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noFill/>
          <a:ln>
            <a:noFill/>
          </a:ln>
        </p:spPr>
      </p:pic>
      <p:sp>
        <p:nvSpPr>
          <p:cNvPr id="154" name="Google Shape;154;p27"/>
          <p:cNvSpPr/>
          <p:nvPr/>
        </p:nvSpPr>
        <p:spPr>
          <a:xfrm>
            <a:off x="0" y="0"/>
            <a:ext cx="9144000" cy="5143500"/>
          </a:xfrm>
          <a:custGeom>
            <a:avLst/>
            <a:gdLst/>
            <a:ahLst/>
            <a:cxnLst/>
            <a:rect l="l" t="t" r="r" b="b"/>
            <a:pathLst>
              <a:path w="12192000" h="6858000" extrusionOk="0">
                <a:moveTo>
                  <a:pt x="0" y="0"/>
                </a:moveTo>
                <a:lnTo>
                  <a:pt x="12192000" y="0"/>
                </a:lnTo>
                <a:lnTo>
                  <a:pt x="12192000" y="3773453"/>
                </a:lnTo>
                <a:lnTo>
                  <a:pt x="12114034" y="3851420"/>
                </a:lnTo>
                <a:lnTo>
                  <a:pt x="12036067" y="3919640"/>
                </a:lnTo>
                <a:lnTo>
                  <a:pt x="11948355" y="3968369"/>
                </a:lnTo>
                <a:lnTo>
                  <a:pt x="11870388" y="4017098"/>
                </a:lnTo>
                <a:lnTo>
                  <a:pt x="11792422" y="4056082"/>
                </a:lnTo>
                <a:lnTo>
                  <a:pt x="11724201" y="4085319"/>
                </a:lnTo>
                <a:lnTo>
                  <a:pt x="11646235" y="4104811"/>
                </a:lnTo>
                <a:lnTo>
                  <a:pt x="11568269" y="4114557"/>
                </a:lnTo>
                <a:lnTo>
                  <a:pt x="11431827" y="4134048"/>
                </a:lnTo>
                <a:lnTo>
                  <a:pt x="11295386" y="4134048"/>
                </a:lnTo>
                <a:lnTo>
                  <a:pt x="11178436" y="4114557"/>
                </a:lnTo>
                <a:lnTo>
                  <a:pt x="11061487" y="4085319"/>
                </a:lnTo>
                <a:lnTo>
                  <a:pt x="10389026" y="3929386"/>
                </a:lnTo>
                <a:lnTo>
                  <a:pt x="9804278" y="3802691"/>
                </a:lnTo>
                <a:lnTo>
                  <a:pt x="9287751" y="3714979"/>
                </a:lnTo>
                <a:lnTo>
                  <a:pt x="8834571" y="3646758"/>
                </a:lnTo>
                <a:lnTo>
                  <a:pt x="8444739" y="3617521"/>
                </a:lnTo>
                <a:lnTo>
                  <a:pt x="8269314" y="3607775"/>
                </a:lnTo>
                <a:lnTo>
                  <a:pt x="8113382" y="3607775"/>
                </a:lnTo>
                <a:lnTo>
                  <a:pt x="7957449" y="3617521"/>
                </a:lnTo>
                <a:lnTo>
                  <a:pt x="7821007" y="3627266"/>
                </a:lnTo>
                <a:lnTo>
                  <a:pt x="7694312" y="3646758"/>
                </a:lnTo>
                <a:lnTo>
                  <a:pt x="7577362" y="3666250"/>
                </a:lnTo>
                <a:lnTo>
                  <a:pt x="7460413" y="3695487"/>
                </a:lnTo>
                <a:lnTo>
                  <a:pt x="7362955" y="3734470"/>
                </a:lnTo>
                <a:lnTo>
                  <a:pt x="7265497" y="3773453"/>
                </a:lnTo>
                <a:lnTo>
                  <a:pt x="7177784" y="3812437"/>
                </a:lnTo>
                <a:lnTo>
                  <a:pt x="7099818" y="3861166"/>
                </a:lnTo>
                <a:lnTo>
                  <a:pt x="7021852" y="3909895"/>
                </a:lnTo>
                <a:lnTo>
                  <a:pt x="6875665" y="4026844"/>
                </a:lnTo>
                <a:lnTo>
                  <a:pt x="6748969" y="4153540"/>
                </a:lnTo>
                <a:lnTo>
                  <a:pt x="6612528" y="4289981"/>
                </a:lnTo>
                <a:lnTo>
                  <a:pt x="6349391" y="4592101"/>
                </a:lnTo>
                <a:lnTo>
                  <a:pt x="6027780" y="4947823"/>
                </a:lnTo>
                <a:lnTo>
                  <a:pt x="5862101" y="5103756"/>
                </a:lnTo>
                <a:lnTo>
                  <a:pt x="5715914" y="5240197"/>
                </a:lnTo>
                <a:lnTo>
                  <a:pt x="5559981" y="5376638"/>
                </a:lnTo>
                <a:lnTo>
                  <a:pt x="5423540" y="5493588"/>
                </a:lnTo>
                <a:lnTo>
                  <a:pt x="5277353" y="5600792"/>
                </a:lnTo>
                <a:lnTo>
                  <a:pt x="5140912" y="5698250"/>
                </a:lnTo>
                <a:lnTo>
                  <a:pt x="5004470" y="5785962"/>
                </a:lnTo>
                <a:lnTo>
                  <a:pt x="4868029" y="5863928"/>
                </a:lnTo>
                <a:lnTo>
                  <a:pt x="4741334" y="5932149"/>
                </a:lnTo>
                <a:lnTo>
                  <a:pt x="4614638" y="5990624"/>
                </a:lnTo>
                <a:lnTo>
                  <a:pt x="4487943" y="6039353"/>
                </a:lnTo>
                <a:lnTo>
                  <a:pt x="4361247" y="6088082"/>
                </a:lnTo>
                <a:lnTo>
                  <a:pt x="4244298" y="6117319"/>
                </a:lnTo>
                <a:lnTo>
                  <a:pt x="4117602" y="6156302"/>
                </a:lnTo>
                <a:lnTo>
                  <a:pt x="3883703" y="6195286"/>
                </a:lnTo>
                <a:lnTo>
                  <a:pt x="3649804" y="6214777"/>
                </a:lnTo>
                <a:lnTo>
                  <a:pt x="3415904" y="6224523"/>
                </a:lnTo>
                <a:lnTo>
                  <a:pt x="3182005" y="6214777"/>
                </a:lnTo>
                <a:lnTo>
                  <a:pt x="2952979" y="6195286"/>
                </a:lnTo>
                <a:lnTo>
                  <a:pt x="2719080" y="6166048"/>
                </a:lnTo>
                <a:lnTo>
                  <a:pt x="2222044" y="6117319"/>
                </a:lnTo>
                <a:lnTo>
                  <a:pt x="1988144" y="6107573"/>
                </a:lnTo>
                <a:lnTo>
                  <a:pt x="1802974" y="6117319"/>
                </a:lnTo>
                <a:lnTo>
                  <a:pt x="1725007" y="6127065"/>
                </a:lnTo>
                <a:lnTo>
                  <a:pt x="1656787" y="6146557"/>
                </a:lnTo>
                <a:lnTo>
                  <a:pt x="1598312" y="6166048"/>
                </a:lnTo>
                <a:lnTo>
                  <a:pt x="1549583" y="6185540"/>
                </a:lnTo>
                <a:lnTo>
                  <a:pt x="1510600" y="6214777"/>
                </a:lnTo>
                <a:lnTo>
                  <a:pt x="1471616" y="6244015"/>
                </a:lnTo>
                <a:lnTo>
                  <a:pt x="1442379" y="6273252"/>
                </a:lnTo>
                <a:lnTo>
                  <a:pt x="1422887" y="6302489"/>
                </a:lnTo>
                <a:lnTo>
                  <a:pt x="1413142" y="6341473"/>
                </a:lnTo>
                <a:lnTo>
                  <a:pt x="1403396" y="6370710"/>
                </a:lnTo>
                <a:lnTo>
                  <a:pt x="1403396" y="6448676"/>
                </a:lnTo>
                <a:lnTo>
                  <a:pt x="1413142" y="6516897"/>
                </a:lnTo>
                <a:lnTo>
                  <a:pt x="1432633" y="6594864"/>
                </a:lnTo>
                <a:lnTo>
                  <a:pt x="1471616" y="6663084"/>
                </a:lnTo>
                <a:lnTo>
                  <a:pt x="1500854" y="6731305"/>
                </a:lnTo>
                <a:lnTo>
                  <a:pt x="1569075" y="6819017"/>
                </a:lnTo>
                <a:lnTo>
                  <a:pt x="1598312" y="6858000"/>
                </a:lnTo>
                <a:lnTo>
                  <a:pt x="0" y="6858000"/>
                </a:lnTo>
                <a:close/>
              </a:path>
            </a:pathLst>
          </a:custGeom>
          <a:gradFill>
            <a:gsLst>
              <a:gs pos="0">
                <a:srgbClr val="0C0466">
                  <a:alpha val="83921"/>
                </a:srgbClr>
              </a:gs>
              <a:gs pos="26000">
                <a:srgbClr val="0C0466">
                  <a:alpha val="83921"/>
                </a:srgbClr>
              </a:gs>
              <a:gs pos="100000">
                <a:srgbClr val="D30392">
                  <a:alpha val="85882"/>
                </a:srgbClr>
              </a:gs>
            </a:gsLst>
            <a:lin ang="1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5" name="Google Shape;155;p27"/>
          <p:cNvSpPr txBox="1"/>
          <p:nvPr/>
        </p:nvSpPr>
        <p:spPr>
          <a:xfrm>
            <a:off x="402775" y="444025"/>
            <a:ext cx="4227300" cy="2516700"/>
          </a:xfrm>
          <a:prstGeom prst="rect">
            <a:avLst/>
          </a:prstGeom>
          <a:noFill/>
          <a:ln>
            <a:noFill/>
          </a:ln>
        </p:spPr>
        <p:txBody>
          <a:bodyPr spcFirstLastPara="1" wrap="square" lIns="68575" tIns="34275" rIns="68575" bIns="34275" anchor="ctr" anchorCtr="0">
            <a:spAutoFit/>
          </a:bodyPr>
          <a:lstStyle/>
          <a:p>
            <a:pPr marL="0" marR="0" lvl="0" indent="0" algn="l" rtl="0">
              <a:spcBef>
                <a:spcPts val="0"/>
              </a:spcBef>
              <a:spcAft>
                <a:spcPts val="0"/>
              </a:spcAft>
              <a:buClr>
                <a:srgbClr val="000000"/>
              </a:buClr>
              <a:buFont typeface="Arial"/>
              <a:buNone/>
            </a:pPr>
            <a:r>
              <a:rPr lang="en-GB" sz="5300" b="1">
                <a:solidFill>
                  <a:schemeClr val="lt1"/>
                </a:solidFill>
                <a:latin typeface="Outfit"/>
                <a:ea typeface="Outfit"/>
                <a:cs typeface="Outfit"/>
                <a:sym typeface="Outfit"/>
              </a:rPr>
              <a:t>Global Health in Numbers</a:t>
            </a:r>
            <a:endParaRPr sz="2100">
              <a:solidFill>
                <a:schemeClr val="lt1"/>
              </a:solidFill>
            </a:endParaRPr>
          </a:p>
        </p:txBody>
      </p:sp>
      <p:sp>
        <p:nvSpPr>
          <p:cNvPr id="156" name="Google Shape;156;p27"/>
          <p:cNvSpPr/>
          <p:nvPr/>
        </p:nvSpPr>
        <p:spPr>
          <a:xfrm rot="10800000">
            <a:off x="1420586" y="2102270"/>
            <a:ext cx="7723413" cy="3041230"/>
          </a:xfrm>
          <a:custGeom>
            <a:avLst/>
            <a:gdLst/>
            <a:ahLst/>
            <a:cxnLst/>
            <a:rect l="l" t="t" r="r" b="b"/>
            <a:pathLst>
              <a:path w="10297884" h="4054973" extrusionOk="0">
                <a:moveTo>
                  <a:pt x="4436398" y="4054973"/>
                </a:moveTo>
                <a:lnTo>
                  <a:pt x="4266788" y="4054973"/>
                </a:lnTo>
                <a:lnTo>
                  <a:pt x="4075974" y="4040426"/>
                </a:lnTo>
                <a:lnTo>
                  <a:pt x="3651946" y="3996786"/>
                </a:lnTo>
                <a:lnTo>
                  <a:pt x="3159012" y="3894957"/>
                </a:lnTo>
                <a:lnTo>
                  <a:pt x="2597175" y="3764035"/>
                </a:lnTo>
                <a:lnTo>
                  <a:pt x="1961132" y="3574925"/>
                </a:lnTo>
                <a:lnTo>
                  <a:pt x="1229683" y="3342174"/>
                </a:lnTo>
                <a:lnTo>
                  <a:pt x="1102475" y="3298532"/>
                </a:lnTo>
                <a:lnTo>
                  <a:pt x="975266" y="3269439"/>
                </a:lnTo>
                <a:lnTo>
                  <a:pt x="826856" y="3269439"/>
                </a:lnTo>
                <a:lnTo>
                  <a:pt x="678445" y="3298532"/>
                </a:lnTo>
                <a:lnTo>
                  <a:pt x="593640" y="3313079"/>
                </a:lnTo>
                <a:lnTo>
                  <a:pt x="508835" y="3342174"/>
                </a:lnTo>
                <a:lnTo>
                  <a:pt x="434629" y="3385814"/>
                </a:lnTo>
                <a:lnTo>
                  <a:pt x="349824" y="3444003"/>
                </a:lnTo>
                <a:lnTo>
                  <a:pt x="265018" y="3516738"/>
                </a:lnTo>
                <a:lnTo>
                  <a:pt x="169612" y="3589472"/>
                </a:lnTo>
                <a:lnTo>
                  <a:pt x="84805" y="3691300"/>
                </a:lnTo>
                <a:lnTo>
                  <a:pt x="0" y="3807676"/>
                </a:lnTo>
                <a:lnTo>
                  <a:pt x="0" y="0"/>
                </a:lnTo>
                <a:lnTo>
                  <a:pt x="10297884" y="0"/>
                </a:lnTo>
                <a:lnTo>
                  <a:pt x="10297884" y="235373"/>
                </a:lnTo>
                <a:lnTo>
                  <a:pt x="10049476" y="192762"/>
                </a:lnTo>
                <a:lnTo>
                  <a:pt x="9800360" y="163669"/>
                </a:lnTo>
                <a:lnTo>
                  <a:pt x="9545943" y="149122"/>
                </a:lnTo>
                <a:lnTo>
                  <a:pt x="9291525" y="163669"/>
                </a:lnTo>
                <a:lnTo>
                  <a:pt x="9037108" y="192762"/>
                </a:lnTo>
                <a:lnTo>
                  <a:pt x="8782691" y="250951"/>
                </a:lnTo>
                <a:lnTo>
                  <a:pt x="8644882" y="309138"/>
                </a:lnTo>
                <a:lnTo>
                  <a:pt x="8517674" y="352778"/>
                </a:lnTo>
                <a:lnTo>
                  <a:pt x="8379864" y="425513"/>
                </a:lnTo>
                <a:lnTo>
                  <a:pt x="8242055" y="498248"/>
                </a:lnTo>
                <a:lnTo>
                  <a:pt x="8104245" y="585529"/>
                </a:lnTo>
                <a:lnTo>
                  <a:pt x="7966437" y="687359"/>
                </a:lnTo>
                <a:lnTo>
                  <a:pt x="7818027" y="803733"/>
                </a:lnTo>
                <a:lnTo>
                  <a:pt x="7669616" y="934655"/>
                </a:lnTo>
                <a:lnTo>
                  <a:pt x="7521206" y="1080125"/>
                </a:lnTo>
                <a:lnTo>
                  <a:pt x="7362196" y="1240141"/>
                </a:lnTo>
                <a:lnTo>
                  <a:pt x="7213786" y="1414705"/>
                </a:lnTo>
                <a:lnTo>
                  <a:pt x="7044174" y="1618362"/>
                </a:lnTo>
                <a:lnTo>
                  <a:pt x="6885164" y="1822018"/>
                </a:lnTo>
                <a:lnTo>
                  <a:pt x="6704951" y="2054770"/>
                </a:lnTo>
                <a:lnTo>
                  <a:pt x="6355128" y="2585733"/>
                </a:lnTo>
                <a:lnTo>
                  <a:pt x="6068909" y="3036688"/>
                </a:lnTo>
                <a:lnTo>
                  <a:pt x="5920499" y="3240345"/>
                </a:lnTo>
                <a:lnTo>
                  <a:pt x="5782689" y="3429456"/>
                </a:lnTo>
                <a:lnTo>
                  <a:pt x="5623678" y="3604018"/>
                </a:lnTo>
                <a:lnTo>
                  <a:pt x="5538873" y="3676753"/>
                </a:lnTo>
                <a:lnTo>
                  <a:pt x="5454068" y="3749487"/>
                </a:lnTo>
                <a:lnTo>
                  <a:pt x="5358661" y="3807676"/>
                </a:lnTo>
                <a:lnTo>
                  <a:pt x="5252653" y="3865864"/>
                </a:lnTo>
                <a:lnTo>
                  <a:pt x="5146646" y="3924051"/>
                </a:lnTo>
                <a:lnTo>
                  <a:pt x="5019438" y="3967691"/>
                </a:lnTo>
                <a:lnTo>
                  <a:pt x="4892229" y="3996786"/>
                </a:lnTo>
                <a:lnTo>
                  <a:pt x="4754421" y="4025880"/>
                </a:lnTo>
                <a:lnTo>
                  <a:pt x="4606010" y="4040426"/>
                </a:lnTo>
                <a:close/>
              </a:path>
            </a:pathLst>
          </a:cu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7" name="Google Shape;157;p27"/>
          <p:cNvSpPr/>
          <p:nvPr/>
        </p:nvSpPr>
        <p:spPr>
          <a:xfrm rot="10800000">
            <a:off x="1065740" y="2716239"/>
            <a:ext cx="8078259" cy="2427261"/>
          </a:xfrm>
          <a:custGeom>
            <a:avLst/>
            <a:gdLst/>
            <a:ahLst/>
            <a:cxnLst/>
            <a:rect l="l" t="t" r="r" b="b"/>
            <a:pathLst>
              <a:path w="10788604" h="3250225" extrusionOk="0">
                <a:moveTo>
                  <a:pt x="4078618" y="3250225"/>
                </a:moveTo>
                <a:lnTo>
                  <a:pt x="3922686" y="3250225"/>
                </a:lnTo>
                <a:lnTo>
                  <a:pt x="3747261" y="3240479"/>
                </a:lnTo>
                <a:lnTo>
                  <a:pt x="3357429" y="3211242"/>
                </a:lnTo>
                <a:lnTo>
                  <a:pt x="2904249" y="3143021"/>
                </a:lnTo>
                <a:lnTo>
                  <a:pt x="2387722" y="3055309"/>
                </a:lnTo>
                <a:lnTo>
                  <a:pt x="1802974" y="2928614"/>
                </a:lnTo>
                <a:lnTo>
                  <a:pt x="1130513" y="2772681"/>
                </a:lnTo>
                <a:lnTo>
                  <a:pt x="1013564" y="2743443"/>
                </a:lnTo>
                <a:lnTo>
                  <a:pt x="896614" y="2723952"/>
                </a:lnTo>
                <a:lnTo>
                  <a:pt x="760173" y="2723952"/>
                </a:lnTo>
                <a:lnTo>
                  <a:pt x="623731" y="2743443"/>
                </a:lnTo>
                <a:lnTo>
                  <a:pt x="545765" y="2753189"/>
                </a:lnTo>
                <a:lnTo>
                  <a:pt x="467799" y="2772681"/>
                </a:lnTo>
                <a:lnTo>
                  <a:pt x="399578" y="2801918"/>
                </a:lnTo>
                <a:lnTo>
                  <a:pt x="321612" y="2840902"/>
                </a:lnTo>
                <a:lnTo>
                  <a:pt x="243645" y="2889631"/>
                </a:lnTo>
                <a:lnTo>
                  <a:pt x="155933" y="2938360"/>
                </a:lnTo>
                <a:lnTo>
                  <a:pt x="77966" y="3006580"/>
                </a:lnTo>
                <a:lnTo>
                  <a:pt x="0" y="3084547"/>
                </a:lnTo>
                <a:lnTo>
                  <a:pt x="0" y="0"/>
                </a:lnTo>
                <a:lnTo>
                  <a:pt x="10593688" y="0"/>
                </a:lnTo>
                <a:lnTo>
                  <a:pt x="10622925" y="38983"/>
                </a:lnTo>
                <a:lnTo>
                  <a:pt x="10691146" y="126695"/>
                </a:lnTo>
                <a:lnTo>
                  <a:pt x="10720384" y="194916"/>
                </a:lnTo>
                <a:lnTo>
                  <a:pt x="10759367" y="263136"/>
                </a:lnTo>
                <a:lnTo>
                  <a:pt x="10778858" y="341103"/>
                </a:lnTo>
                <a:lnTo>
                  <a:pt x="10788604" y="409324"/>
                </a:lnTo>
                <a:lnTo>
                  <a:pt x="10788604" y="487290"/>
                </a:lnTo>
                <a:lnTo>
                  <a:pt x="10778858" y="516527"/>
                </a:lnTo>
                <a:lnTo>
                  <a:pt x="10769113" y="555511"/>
                </a:lnTo>
                <a:lnTo>
                  <a:pt x="10749621" y="584748"/>
                </a:lnTo>
                <a:lnTo>
                  <a:pt x="10720384" y="613985"/>
                </a:lnTo>
                <a:lnTo>
                  <a:pt x="10681400" y="643223"/>
                </a:lnTo>
                <a:lnTo>
                  <a:pt x="10642417" y="672460"/>
                </a:lnTo>
                <a:lnTo>
                  <a:pt x="10593688" y="691952"/>
                </a:lnTo>
                <a:lnTo>
                  <a:pt x="10535213" y="711443"/>
                </a:lnTo>
                <a:lnTo>
                  <a:pt x="10466993" y="730935"/>
                </a:lnTo>
                <a:lnTo>
                  <a:pt x="10389026" y="740681"/>
                </a:lnTo>
                <a:lnTo>
                  <a:pt x="10203856" y="750427"/>
                </a:lnTo>
                <a:lnTo>
                  <a:pt x="9969956" y="740681"/>
                </a:lnTo>
                <a:lnTo>
                  <a:pt x="9472920" y="691952"/>
                </a:lnTo>
                <a:lnTo>
                  <a:pt x="9239021" y="662714"/>
                </a:lnTo>
                <a:lnTo>
                  <a:pt x="9009995" y="643223"/>
                </a:lnTo>
                <a:lnTo>
                  <a:pt x="8776096" y="633477"/>
                </a:lnTo>
                <a:lnTo>
                  <a:pt x="8542196" y="643223"/>
                </a:lnTo>
                <a:lnTo>
                  <a:pt x="8308297" y="662714"/>
                </a:lnTo>
                <a:lnTo>
                  <a:pt x="8074398" y="701698"/>
                </a:lnTo>
                <a:lnTo>
                  <a:pt x="7947702" y="740681"/>
                </a:lnTo>
                <a:lnTo>
                  <a:pt x="7830753" y="769918"/>
                </a:lnTo>
                <a:lnTo>
                  <a:pt x="7704057" y="818647"/>
                </a:lnTo>
                <a:lnTo>
                  <a:pt x="7577362" y="867376"/>
                </a:lnTo>
                <a:lnTo>
                  <a:pt x="7450666" y="925851"/>
                </a:lnTo>
                <a:lnTo>
                  <a:pt x="7323971" y="994072"/>
                </a:lnTo>
                <a:lnTo>
                  <a:pt x="7187530" y="1072038"/>
                </a:lnTo>
                <a:lnTo>
                  <a:pt x="7051088" y="1159750"/>
                </a:lnTo>
                <a:lnTo>
                  <a:pt x="6914647" y="1257208"/>
                </a:lnTo>
                <a:lnTo>
                  <a:pt x="6768460" y="1364412"/>
                </a:lnTo>
                <a:lnTo>
                  <a:pt x="6632019" y="1481362"/>
                </a:lnTo>
                <a:lnTo>
                  <a:pt x="6476086" y="1617803"/>
                </a:lnTo>
                <a:lnTo>
                  <a:pt x="6329899" y="1754244"/>
                </a:lnTo>
                <a:lnTo>
                  <a:pt x="6164220" y="1910177"/>
                </a:lnTo>
                <a:lnTo>
                  <a:pt x="5842609" y="2265899"/>
                </a:lnTo>
                <a:lnTo>
                  <a:pt x="5579472" y="2568019"/>
                </a:lnTo>
                <a:lnTo>
                  <a:pt x="5443031" y="2704460"/>
                </a:lnTo>
                <a:lnTo>
                  <a:pt x="5316335" y="2831156"/>
                </a:lnTo>
                <a:lnTo>
                  <a:pt x="5170148" y="2948105"/>
                </a:lnTo>
                <a:lnTo>
                  <a:pt x="5092182" y="2996834"/>
                </a:lnTo>
                <a:lnTo>
                  <a:pt x="5014216" y="3045563"/>
                </a:lnTo>
                <a:lnTo>
                  <a:pt x="4926503" y="3084547"/>
                </a:lnTo>
                <a:lnTo>
                  <a:pt x="4829045" y="3123530"/>
                </a:lnTo>
                <a:lnTo>
                  <a:pt x="4731587" y="3162513"/>
                </a:lnTo>
                <a:lnTo>
                  <a:pt x="4614638" y="3191750"/>
                </a:lnTo>
                <a:lnTo>
                  <a:pt x="4497688" y="3211242"/>
                </a:lnTo>
                <a:lnTo>
                  <a:pt x="4370993" y="3230734"/>
                </a:lnTo>
                <a:lnTo>
                  <a:pt x="4234551" y="3240479"/>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8" name="Google Shape;158;p27"/>
          <p:cNvSpPr/>
          <p:nvPr/>
        </p:nvSpPr>
        <p:spPr>
          <a:xfrm>
            <a:off x="5358133" y="3466190"/>
            <a:ext cx="303439" cy="303439"/>
          </a:xfrm>
          <a:prstGeom prst="ellipse">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9" name="Google Shape;159;p27"/>
          <p:cNvSpPr/>
          <p:nvPr/>
        </p:nvSpPr>
        <p:spPr>
          <a:xfrm>
            <a:off x="0" y="3466190"/>
            <a:ext cx="556833" cy="1697573"/>
          </a:xfrm>
          <a:custGeom>
            <a:avLst/>
            <a:gdLst/>
            <a:ahLst/>
            <a:cxnLst/>
            <a:rect l="l" t="t" r="r" b="b"/>
            <a:pathLst>
              <a:path w="742444" h="2263431" extrusionOk="0">
                <a:moveTo>
                  <a:pt x="0" y="0"/>
                </a:moveTo>
                <a:lnTo>
                  <a:pt x="197800" y="107362"/>
                </a:lnTo>
                <a:cubicBezTo>
                  <a:pt x="526399" y="329359"/>
                  <a:pt x="742444" y="705307"/>
                  <a:pt x="742444" y="1131715"/>
                </a:cubicBezTo>
                <a:cubicBezTo>
                  <a:pt x="742444" y="1558123"/>
                  <a:pt x="526399" y="1934071"/>
                  <a:pt x="197800" y="2156069"/>
                </a:cubicBezTo>
                <a:lnTo>
                  <a:pt x="0" y="2263431"/>
                </a:lnTo>
                <a:close/>
              </a:path>
            </a:pathLst>
          </a:cu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0" name="Google Shape;160;p27"/>
          <p:cNvSpPr/>
          <p:nvPr/>
        </p:nvSpPr>
        <p:spPr>
          <a:xfrm>
            <a:off x="2689193" y="1"/>
            <a:ext cx="1046607" cy="490394"/>
          </a:xfrm>
          <a:custGeom>
            <a:avLst/>
            <a:gdLst/>
            <a:ahLst/>
            <a:cxnLst/>
            <a:rect l="l" t="t" r="r" b="b"/>
            <a:pathLst>
              <a:path w="1395476" h="653859" extrusionOk="0">
                <a:moveTo>
                  <a:pt x="0" y="0"/>
                </a:moveTo>
                <a:lnTo>
                  <a:pt x="1395476" y="0"/>
                </a:lnTo>
                <a:lnTo>
                  <a:pt x="1386120" y="92812"/>
                </a:lnTo>
                <a:cubicBezTo>
                  <a:pt x="1320600" y="413001"/>
                  <a:pt x="1037297" y="653859"/>
                  <a:pt x="697738" y="653859"/>
                </a:cubicBezTo>
                <a:cubicBezTo>
                  <a:pt x="358180" y="653859"/>
                  <a:pt x="74877" y="413001"/>
                  <a:pt x="9357" y="92812"/>
                </a:cubicBezTo>
                <a:close/>
              </a:path>
            </a:pathLst>
          </a:cu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1" name="Google Shape;161;p27"/>
          <p:cNvSpPr txBox="1"/>
          <p:nvPr/>
        </p:nvSpPr>
        <p:spPr>
          <a:xfrm>
            <a:off x="402772" y="3078424"/>
            <a:ext cx="3333000" cy="654000"/>
          </a:xfrm>
          <a:prstGeom prst="rect">
            <a:avLst/>
          </a:prstGeom>
          <a:noFill/>
          <a:ln>
            <a:noFill/>
          </a:ln>
        </p:spPr>
        <p:txBody>
          <a:bodyPr spcFirstLastPara="1" wrap="square" lIns="68575" tIns="34275" rIns="68575" bIns="34275" anchor="ctr" anchorCtr="0">
            <a:spAutoFit/>
          </a:bodyPr>
          <a:lstStyle/>
          <a:p>
            <a:pPr marL="0" lvl="0" indent="0" algn="l" rtl="0">
              <a:spcBef>
                <a:spcPts val="0"/>
              </a:spcBef>
              <a:spcAft>
                <a:spcPts val="0"/>
              </a:spcAft>
              <a:buClr>
                <a:srgbClr val="384655"/>
              </a:buClr>
              <a:buSzPts val="1500"/>
              <a:buFont typeface="DM Sans"/>
              <a:buNone/>
            </a:pPr>
            <a:r>
              <a:rPr lang="en-GB" sz="1900">
                <a:solidFill>
                  <a:schemeClr val="lt1"/>
                </a:solidFill>
                <a:latin typeface="DM Sans"/>
                <a:ea typeface="DM Sans"/>
                <a:cs typeface="DM Sans"/>
                <a:sym typeface="DM Sans"/>
              </a:rPr>
              <a:t>A Statistical Dive into Life Expectancy (2000–2015)</a:t>
            </a:r>
            <a:endParaRPr sz="1500">
              <a:solidFill>
                <a:schemeClr val="lt1"/>
              </a:solidFill>
            </a:endParaRPr>
          </a:p>
        </p:txBody>
      </p:sp>
      <p:sp>
        <p:nvSpPr>
          <p:cNvPr id="162" name="Google Shape;162;p27"/>
          <p:cNvSpPr/>
          <p:nvPr/>
        </p:nvSpPr>
        <p:spPr>
          <a:xfrm>
            <a:off x="8256284" y="1206400"/>
            <a:ext cx="303300" cy="303300"/>
          </a:xfrm>
          <a:prstGeom prst="ellipse">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3" name="Google Shape;163;p27"/>
          <p:cNvSpPr/>
          <p:nvPr/>
        </p:nvSpPr>
        <p:spPr>
          <a:xfrm>
            <a:off x="8285584" y="4226079"/>
            <a:ext cx="858416" cy="916172"/>
          </a:xfrm>
          <a:custGeom>
            <a:avLst/>
            <a:gdLst/>
            <a:ahLst/>
            <a:cxnLst/>
            <a:rect l="l" t="t" r="r" b="b"/>
            <a:pathLst>
              <a:path w="1144555" h="1221563" extrusionOk="0">
                <a:moveTo>
                  <a:pt x="951280" y="0"/>
                </a:moveTo>
                <a:cubicBezTo>
                  <a:pt x="1016952" y="0"/>
                  <a:pt x="1081070" y="6655"/>
                  <a:pt x="1142996" y="19327"/>
                </a:cubicBezTo>
                <a:lnTo>
                  <a:pt x="1144555" y="19728"/>
                </a:lnTo>
                <a:lnTo>
                  <a:pt x="1144555" y="1221563"/>
                </a:lnTo>
                <a:lnTo>
                  <a:pt x="43715" y="1221563"/>
                </a:lnTo>
                <a:lnTo>
                  <a:pt x="19327" y="1142996"/>
                </a:lnTo>
                <a:cubicBezTo>
                  <a:pt x="6655" y="1081070"/>
                  <a:pt x="0" y="1016952"/>
                  <a:pt x="0" y="951280"/>
                </a:cubicBezTo>
                <a:cubicBezTo>
                  <a:pt x="0" y="425903"/>
                  <a:pt x="425903" y="0"/>
                  <a:pt x="951280" y="0"/>
                </a:cubicBezTo>
                <a:close/>
              </a:path>
            </a:pathLst>
          </a:cu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64" name="Google Shape;164;p27"/>
          <p:cNvGrpSpPr/>
          <p:nvPr/>
        </p:nvGrpSpPr>
        <p:grpSpPr>
          <a:xfrm>
            <a:off x="7184573" y="3078422"/>
            <a:ext cx="1968575" cy="2063828"/>
            <a:chOff x="9579430" y="4279454"/>
            <a:chExt cx="2624767" cy="2751770"/>
          </a:xfrm>
        </p:grpSpPr>
        <p:sp>
          <p:nvSpPr>
            <p:cNvPr id="165" name="Google Shape;165;p27"/>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6" name="Google Shape;166;p27"/>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7" name="Google Shape;167;p27"/>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68" name="Google Shape;168;p27"/>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6"/>
          <p:cNvPicPr preferRelativeResize="0"/>
          <p:nvPr/>
        </p:nvPicPr>
        <p:blipFill rotWithShape="1">
          <a:blip r:embed="rId3">
            <a:alphaModFix/>
          </a:blip>
          <a:srcRect t="9947"/>
          <a:stretch/>
        </p:blipFill>
        <p:spPr>
          <a:xfrm>
            <a:off x="0" y="511629"/>
            <a:ext cx="9144000" cy="4631871"/>
          </a:xfrm>
          <a:prstGeom prst="rect">
            <a:avLst/>
          </a:prstGeom>
          <a:noFill/>
          <a:ln>
            <a:noFill/>
          </a:ln>
        </p:spPr>
      </p:pic>
      <p:sp>
        <p:nvSpPr>
          <p:cNvPr id="411" name="Google Shape;411;p36"/>
          <p:cNvSpPr/>
          <p:nvPr/>
        </p:nvSpPr>
        <p:spPr>
          <a:xfrm>
            <a:off x="0" y="1198588"/>
            <a:ext cx="9144000" cy="3944700"/>
          </a:xfrm>
          <a:prstGeom prst="rect">
            <a:avLst/>
          </a:prstGeom>
          <a:gradFill>
            <a:gsLst>
              <a:gs pos="0">
                <a:srgbClr val="0C0466">
                  <a:alpha val="89803"/>
                </a:srgbClr>
              </a:gs>
              <a:gs pos="36000">
                <a:srgbClr val="0C0466">
                  <a:alpha val="89803"/>
                </a:srgbClr>
              </a:gs>
              <a:gs pos="100000">
                <a:srgbClr val="F78484">
                  <a:alpha val="97647"/>
                </a:srgbClr>
              </a:gs>
            </a:gsLst>
            <a:lin ang="1800000" scaled="0"/>
          </a:gradFill>
          <a:ln>
            <a:noFill/>
          </a:ln>
        </p:spPr>
        <p:txBody>
          <a:bodyPr spcFirstLastPara="1" wrap="square" lIns="68575" tIns="34275" rIns="68575" bIns="34275" anchor="t" anchorCtr="0">
            <a:noAutofit/>
          </a:bodyPr>
          <a:lstStyle/>
          <a:p>
            <a:pPr marL="0" lvl="0" indent="0" algn="l" rtl="0">
              <a:lnSpc>
                <a:spcPct val="115000"/>
              </a:lnSpc>
              <a:spcBef>
                <a:spcPts val="1400"/>
              </a:spcBef>
              <a:spcAft>
                <a:spcPts val="0"/>
              </a:spcAft>
              <a:buClr>
                <a:schemeClr val="dk1"/>
              </a:buClr>
              <a:buSzPts val="1100"/>
              <a:buFont typeface="Arial"/>
              <a:buNone/>
            </a:pPr>
            <a:r>
              <a:rPr lang="en-GB" dirty="0"/>
              <a:t>From the sample of 286 observations (10%), the mean life expectancy is 69.17 years, and the median is 71.20 years, both close to the population values of 68.86 and 71.40, respectively. However, the sample mode is 65.30 years, differing notably from the population mode of 72.60. This reflects a key aspect of random sampling—while mean and median remain stable in larger samples, the mode can vary based on frequently selected values.</a:t>
            </a:r>
            <a:endParaRPr dirty="0"/>
          </a:p>
          <a:p>
            <a:pPr marL="0" lvl="0" indent="0" algn="l" rtl="0">
              <a:lnSpc>
                <a:spcPct val="115000"/>
              </a:lnSpc>
              <a:spcBef>
                <a:spcPts val="1400"/>
              </a:spcBef>
              <a:spcAft>
                <a:spcPts val="0"/>
              </a:spcAft>
              <a:buClr>
                <a:schemeClr val="dk1"/>
              </a:buClr>
              <a:buSzPts val="1100"/>
              <a:buFont typeface="Arial"/>
              <a:buNone/>
            </a:pPr>
            <a:r>
              <a:rPr lang="en-GB" dirty="0"/>
              <a:t>The IQR (6.75 vs. 7.10), standard deviation (6.14 vs. 6.39), and range (38.80 vs. 41.20) are similar in scale but show slight variability due to the smaller sample size. The histogram and boxplot maintain the left-skewed distribution of the full dataset, with fewer low-end outliers. These results confirm that the sample retains key statistical characteristics, making it representative, though minor differences in mode, variance, and KDE</a:t>
            </a:r>
            <a:endParaRPr dirty="0"/>
          </a:p>
        </p:txBody>
      </p:sp>
      <p:sp>
        <p:nvSpPr>
          <p:cNvPr id="412" name="Google Shape;412;p36"/>
          <p:cNvSpPr/>
          <p:nvPr/>
        </p:nvSpPr>
        <p:spPr>
          <a:xfrm>
            <a:off x="0" y="207700"/>
            <a:ext cx="9144000" cy="3646903"/>
          </a:xfrm>
          <a:custGeom>
            <a:avLst/>
            <a:gdLst/>
            <a:ahLst/>
            <a:cxnLst/>
            <a:rect l="l" t="t" r="r" b="b"/>
            <a:pathLst>
              <a:path w="12192000" h="4179832" extrusionOk="0">
                <a:moveTo>
                  <a:pt x="0" y="0"/>
                </a:moveTo>
                <a:lnTo>
                  <a:pt x="12192000" y="0"/>
                </a:lnTo>
                <a:lnTo>
                  <a:pt x="12192000" y="3874323"/>
                </a:lnTo>
                <a:lnTo>
                  <a:pt x="12192000" y="3875131"/>
                </a:lnTo>
                <a:lnTo>
                  <a:pt x="12189708" y="3875131"/>
                </a:lnTo>
                <a:lnTo>
                  <a:pt x="12153751" y="3887809"/>
                </a:lnTo>
                <a:cubicBezTo>
                  <a:pt x="12058996" y="3919756"/>
                  <a:pt x="11976348" y="3945207"/>
                  <a:pt x="11935200" y="3957977"/>
                </a:cubicBezTo>
                <a:cubicBezTo>
                  <a:pt x="11770610" y="4009057"/>
                  <a:pt x="11682639" y="3881358"/>
                  <a:pt x="11552102" y="3898384"/>
                </a:cubicBezTo>
                <a:cubicBezTo>
                  <a:pt x="11421566" y="3915411"/>
                  <a:pt x="11282515" y="4053042"/>
                  <a:pt x="11151978" y="4060137"/>
                </a:cubicBezTo>
                <a:cubicBezTo>
                  <a:pt x="11021442" y="4067231"/>
                  <a:pt x="10924958" y="3921087"/>
                  <a:pt x="10768881" y="3940951"/>
                </a:cubicBezTo>
                <a:cubicBezTo>
                  <a:pt x="10612805" y="3960815"/>
                  <a:pt x="10397135" y="4192093"/>
                  <a:pt x="10215518" y="4179323"/>
                </a:cubicBezTo>
                <a:cubicBezTo>
                  <a:pt x="10056604" y="4168149"/>
                  <a:pt x="9843373" y="4010321"/>
                  <a:pt x="9724110" y="3905451"/>
                </a:cubicBezTo>
                <a:lnTo>
                  <a:pt x="9690983" y="3875131"/>
                </a:lnTo>
                <a:lnTo>
                  <a:pt x="0" y="387513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3" name="Google Shape;413;p36"/>
          <p:cNvSpPr txBox="1">
            <a:spLocks noGrp="1"/>
          </p:cNvSpPr>
          <p:nvPr>
            <p:ph type="title"/>
          </p:nvPr>
        </p:nvSpPr>
        <p:spPr>
          <a:xfrm>
            <a:off x="485988" y="142369"/>
            <a:ext cx="8172600" cy="640500"/>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00000"/>
              <a:buFont typeface="Franklin Gothic"/>
              <a:buNone/>
            </a:pPr>
            <a:r>
              <a:rPr lang="en-GB"/>
              <a:t>Comparison between Original and Sample (10%) Data</a:t>
            </a:r>
            <a:endParaRPr/>
          </a:p>
        </p:txBody>
      </p:sp>
      <p:sp>
        <p:nvSpPr>
          <p:cNvPr id="414" name="Google Shape;414;p36"/>
          <p:cNvSpPr txBox="1">
            <a:spLocks noGrp="1"/>
          </p:cNvSpPr>
          <p:nvPr>
            <p:ph type="sldNum" idx="12"/>
          </p:nvPr>
        </p:nvSpPr>
        <p:spPr>
          <a:xfrm>
            <a:off x="8340002" y="4767263"/>
            <a:ext cx="318221"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10</a:t>
            </a:fld>
            <a:endParaRPr>
              <a:solidFill>
                <a:schemeClr val="lt1"/>
              </a:solidFill>
            </a:endParaRPr>
          </a:p>
        </p:txBody>
      </p:sp>
      <p:sp>
        <p:nvSpPr>
          <p:cNvPr id="415" name="Google Shape;415;p36"/>
          <p:cNvSpPr/>
          <p:nvPr/>
        </p:nvSpPr>
        <p:spPr>
          <a:xfrm>
            <a:off x="1240691" y="957674"/>
            <a:ext cx="2619300" cy="317700"/>
          </a:xfrm>
          <a:prstGeom prst="roundRect">
            <a:avLst>
              <a:gd name="adj" fmla="val 50000"/>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200" b="1">
                <a:solidFill>
                  <a:schemeClr val="lt1"/>
                </a:solidFill>
                <a:latin typeface="Calibri"/>
                <a:ea typeface="Calibri"/>
                <a:cs typeface="Calibri"/>
                <a:sym typeface="Calibri"/>
              </a:rPr>
              <a:t>Original</a:t>
            </a:r>
            <a:endParaRPr sz="1100"/>
          </a:p>
        </p:txBody>
      </p:sp>
      <p:sp>
        <p:nvSpPr>
          <p:cNvPr id="416" name="Google Shape;416;p36"/>
          <p:cNvSpPr/>
          <p:nvPr/>
        </p:nvSpPr>
        <p:spPr>
          <a:xfrm>
            <a:off x="5789121" y="1037699"/>
            <a:ext cx="2619300" cy="317700"/>
          </a:xfrm>
          <a:prstGeom prst="roundRect">
            <a:avLst>
              <a:gd name="adj" fmla="val 50000"/>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200" b="1">
                <a:solidFill>
                  <a:schemeClr val="lt1"/>
                </a:solidFill>
                <a:latin typeface="Calibri"/>
                <a:ea typeface="Calibri"/>
                <a:cs typeface="Calibri"/>
                <a:sym typeface="Calibri"/>
              </a:rPr>
              <a:t> 10% Data</a:t>
            </a:r>
            <a:endParaRPr sz="1100"/>
          </a:p>
        </p:txBody>
      </p:sp>
      <p:sp>
        <p:nvSpPr>
          <p:cNvPr id="417" name="Google Shape;417;p36"/>
          <p:cNvSpPr/>
          <p:nvPr/>
        </p:nvSpPr>
        <p:spPr>
          <a:xfrm>
            <a:off x="3354641" y="0"/>
            <a:ext cx="2435329" cy="297379"/>
          </a:xfrm>
          <a:custGeom>
            <a:avLst/>
            <a:gdLst/>
            <a:ahLst/>
            <a:cxnLst/>
            <a:rect l="l" t="t" r="r" b="b"/>
            <a:pathLst>
              <a:path w="3732305" h="455754" extrusionOk="0">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18" name="Google Shape;418;p36"/>
          <p:cNvSpPr/>
          <p:nvPr/>
        </p:nvSpPr>
        <p:spPr>
          <a:xfrm>
            <a:off x="8289749" y="5041106"/>
            <a:ext cx="418729" cy="102394"/>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419" name="Google Shape;419;p36" title="Screenshot 2025-04-01 at 12.50.22 PM.png"/>
          <p:cNvPicPr preferRelativeResize="0"/>
          <p:nvPr/>
        </p:nvPicPr>
        <p:blipFill>
          <a:blip r:embed="rId4">
            <a:alphaModFix/>
          </a:blip>
          <a:stretch>
            <a:fillRect/>
          </a:stretch>
        </p:blipFill>
        <p:spPr>
          <a:xfrm>
            <a:off x="5125050" y="1450000"/>
            <a:ext cx="3793049" cy="2098925"/>
          </a:xfrm>
          <a:prstGeom prst="rect">
            <a:avLst/>
          </a:prstGeom>
          <a:noFill/>
          <a:ln>
            <a:noFill/>
          </a:ln>
        </p:spPr>
      </p:pic>
      <p:pic>
        <p:nvPicPr>
          <p:cNvPr id="420" name="Google Shape;420;p36" title="Screenshot 2025-04-01 at 12.51.49 PM.png"/>
          <p:cNvPicPr preferRelativeResize="0"/>
          <p:nvPr/>
        </p:nvPicPr>
        <p:blipFill>
          <a:blip r:embed="rId5">
            <a:alphaModFix/>
          </a:blip>
          <a:stretch>
            <a:fillRect/>
          </a:stretch>
        </p:blipFill>
        <p:spPr>
          <a:xfrm>
            <a:off x="366596" y="1450125"/>
            <a:ext cx="3811405" cy="2098925"/>
          </a:xfrm>
          <a:prstGeom prst="rect">
            <a:avLst/>
          </a:prstGeom>
          <a:noFill/>
          <a:ln>
            <a:noFill/>
          </a:ln>
        </p:spPr>
      </p:pic>
      <p:cxnSp>
        <p:nvCxnSpPr>
          <p:cNvPr id="421" name="Google Shape;421;p36"/>
          <p:cNvCxnSpPr/>
          <p:nvPr/>
        </p:nvCxnSpPr>
        <p:spPr>
          <a:xfrm flipH="1">
            <a:off x="4570550" y="957675"/>
            <a:ext cx="3300" cy="2229000"/>
          </a:xfrm>
          <a:prstGeom prst="straightConnector1">
            <a:avLst/>
          </a:prstGeom>
          <a:noFill/>
          <a:ln w="15875" cap="rnd" cmpd="sng">
            <a:solidFill>
              <a:srgbClr val="70037C"/>
            </a:solidFill>
            <a:prstDash val="solid"/>
            <a:miter lim="800000"/>
            <a:headEnd type="none" w="sm" len="sm"/>
            <a:tailEnd type="none" w="sm" len="sm"/>
          </a:ln>
        </p:spPr>
      </p:cxnSp>
      <p:grpSp>
        <p:nvGrpSpPr>
          <p:cNvPr id="422" name="Google Shape;422;p36"/>
          <p:cNvGrpSpPr/>
          <p:nvPr/>
        </p:nvGrpSpPr>
        <p:grpSpPr>
          <a:xfrm>
            <a:off x="4245613" y="2844347"/>
            <a:ext cx="653175" cy="653175"/>
            <a:chOff x="551317" y="3532546"/>
            <a:chExt cx="870900" cy="870900"/>
          </a:xfrm>
        </p:grpSpPr>
        <p:sp>
          <p:nvSpPr>
            <p:cNvPr id="423" name="Google Shape;423;p36"/>
            <p:cNvSpPr/>
            <p:nvPr/>
          </p:nvSpPr>
          <p:spPr>
            <a:xfrm>
              <a:off x="551317" y="3532546"/>
              <a:ext cx="870900" cy="870900"/>
            </a:xfrm>
            <a:prstGeom prst="ellipse">
              <a:avLst/>
            </a:prstGeom>
            <a:gradFill>
              <a:gsLst>
                <a:gs pos="0">
                  <a:srgbClr val="D30392"/>
                </a:gs>
                <a:gs pos="81000">
                  <a:srgbClr val="0C0466"/>
                </a:gs>
                <a:gs pos="100000">
                  <a:srgbClr val="0C0466"/>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24" name="Google Shape;424;p36"/>
            <p:cNvGrpSpPr/>
            <p:nvPr/>
          </p:nvGrpSpPr>
          <p:grpSpPr>
            <a:xfrm>
              <a:off x="806565" y="3790969"/>
              <a:ext cx="360363" cy="354013"/>
              <a:chOff x="7718425" y="3616325"/>
              <a:chExt cx="360363" cy="354013"/>
            </a:xfrm>
          </p:grpSpPr>
          <p:sp>
            <p:nvSpPr>
              <p:cNvPr id="425" name="Google Shape;425;p36"/>
              <p:cNvSpPr/>
              <p:nvPr/>
            </p:nvSpPr>
            <p:spPr>
              <a:xfrm>
                <a:off x="7718425" y="3616325"/>
                <a:ext cx="360363" cy="354013"/>
              </a:xfrm>
              <a:custGeom>
                <a:avLst/>
                <a:gdLst/>
                <a:ahLst/>
                <a:cxnLst/>
                <a:rect l="l" t="t" r="r" b="b"/>
                <a:pathLst>
                  <a:path w="96" h="94" extrusionOk="0">
                    <a:moveTo>
                      <a:pt x="94" y="94"/>
                    </a:moveTo>
                    <a:cubicBezTo>
                      <a:pt x="2" y="94"/>
                      <a:pt x="2" y="94"/>
                      <a:pt x="2" y="94"/>
                    </a:cubicBezTo>
                    <a:cubicBezTo>
                      <a:pt x="1" y="94"/>
                      <a:pt x="0" y="93"/>
                      <a:pt x="0" y="92"/>
                    </a:cubicBezTo>
                    <a:cubicBezTo>
                      <a:pt x="0" y="46"/>
                      <a:pt x="0" y="46"/>
                      <a:pt x="0" y="46"/>
                    </a:cubicBezTo>
                    <a:cubicBezTo>
                      <a:pt x="0" y="46"/>
                      <a:pt x="0" y="46"/>
                      <a:pt x="0" y="46"/>
                    </a:cubicBezTo>
                    <a:cubicBezTo>
                      <a:pt x="0" y="2"/>
                      <a:pt x="0" y="2"/>
                      <a:pt x="0" y="2"/>
                    </a:cubicBezTo>
                    <a:cubicBezTo>
                      <a:pt x="0" y="1"/>
                      <a:pt x="1" y="0"/>
                      <a:pt x="2" y="0"/>
                    </a:cubicBezTo>
                    <a:cubicBezTo>
                      <a:pt x="3" y="0"/>
                      <a:pt x="4" y="1"/>
                      <a:pt x="4" y="2"/>
                    </a:cubicBezTo>
                    <a:cubicBezTo>
                      <a:pt x="4" y="43"/>
                      <a:pt x="4" y="43"/>
                      <a:pt x="4" y="43"/>
                    </a:cubicBezTo>
                    <a:cubicBezTo>
                      <a:pt x="37" y="25"/>
                      <a:pt x="37" y="25"/>
                      <a:pt x="37" y="25"/>
                    </a:cubicBezTo>
                    <a:cubicBezTo>
                      <a:pt x="38" y="24"/>
                      <a:pt x="38" y="24"/>
                      <a:pt x="39" y="25"/>
                    </a:cubicBezTo>
                    <a:cubicBezTo>
                      <a:pt x="68" y="34"/>
                      <a:pt x="68" y="34"/>
                      <a:pt x="68" y="34"/>
                    </a:cubicBezTo>
                    <a:cubicBezTo>
                      <a:pt x="92" y="5"/>
                      <a:pt x="92" y="5"/>
                      <a:pt x="92" y="5"/>
                    </a:cubicBezTo>
                    <a:cubicBezTo>
                      <a:pt x="93" y="5"/>
                      <a:pt x="94" y="5"/>
                      <a:pt x="95" y="5"/>
                    </a:cubicBezTo>
                    <a:cubicBezTo>
                      <a:pt x="95" y="5"/>
                      <a:pt x="96" y="6"/>
                      <a:pt x="96" y="7"/>
                    </a:cubicBezTo>
                    <a:cubicBezTo>
                      <a:pt x="96" y="92"/>
                      <a:pt x="96" y="92"/>
                      <a:pt x="96" y="92"/>
                    </a:cubicBezTo>
                    <a:cubicBezTo>
                      <a:pt x="96" y="93"/>
                      <a:pt x="95" y="94"/>
                      <a:pt x="94" y="94"/>
                    </a:cubicBezTo>
                    <a:close/>
                    <a:moveTo>
                      <a:pt x="4" y="90"/>
                    </a:moveTo>
                    <a:cubicBezTo>
                      <a:pt x="92" y="90"/>
                      <a:pt x="92" y="90"/>
                      <a:pt x="92" y="90"/>
                    </a:cubicBezTo>
                    <a:cubicBezTo>
                      <a:pt x="92" y="12"/>
                      <a:pt x="92" y="12"/>
                      <a:pt x="92" y="12"/>
                    </a:cubicBezTo>
                    <a:cubicBezTo>
                      <a:pt x="70" y="38"/>
                      <a:pt x="70" y="38"/>
                      <a:pt x="70" y="38"/>
                    </a:cubicBezTo>
                    <a:cubicBezTo>
                      <a:pt x="69" y="38"/>
                      <a:pt x="68" y="38"/>
                      <a:pt x="68" y="38"/>
                    </a:cubicBezTo>
                    <a:cubicBezTo>
                      <a:pt x="38" y="29"/>
                      <a:pt x="38" y="29"/>
                      <a:pt x="38" y="29"/>
                    </a:cubicBezTo>
                    <a:cubicBezTo>
                      <a:pt x="4" y="47"/>
                      <a:pt x="4" y="47"/>
                      <a:pt x="4" y="47"/>
                    </a:cubicBezTo>
                    <a:lnTo>
                      <a:pt x="4" y="9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6" name="Google Shape;426;p36"/>
              <p:cNvSpPr/>
              <p:nvPr/>
            </p:nvSpPr>
            <p:spPr>
              <a:xfrm>
                <a:off x="7718425" y="3752850"/>
                <a:ext cx="360363" cy="134938"/>
              </a:xfrm>
              <a:custGeom>
                <a:avLst/>
                <a:gdLst/>
                <a:ahLst/>
                <a:cxnLst/>
                <a:rect l="l" t="t" r="r" b="b"/>
                <a:pathLst>
                  <a:path w="96" h="36" extrusionOk="0">
                    <a:moveTo>
                      <a:pt x="2" y="36"/>
                    </a:moveTo>
                    <a:cubicBezTo>
                      <a:pt x="1" y="36"/>
                      <a:pt x="1" y="36"/>
                      <a:pt x="0" y="35"/>
                    </a:cubicBezTo>
                    <a:cubicBezTo>
                      <a:pt x="0" y="34"/>
                      <a:pt x="0" y="33"/>
                      <a:pt x="1" y="32"/>
                    </a:cubicBezTo>
                    <a:cubicBezTo>
                      <a:pt x="33" y="14"/>
                      <a:pt x="33" y="14"/>
                      <a:pt x="33" y="14"/>
                    </a:cubicBezTo>
                    <a:cubicBezTo>
                      <a:pt x="34" y="14"/>
                      <a:pt x="34" y="14"/>
                      <a:pt x="34" y="14"/>
                    </a:cubicBezTo>
                    <a:cubicBezTo>
                      <a:pt x="60" y="14"/>
                      <a:pt x="60" y="14"/>
                      <a:pt x="60" y="14"/>
                    </a:cubicBezTo>
                    <a:cubicBezTo>
                      <a:pt x="93" y="0"/>
                      <a:pt x="93" y="0"/>
                      <a:pt x="93" y="0"/>
                    </a:cubicBezTo>
                    <a:cubicBezTo>
                      <a:pt x="94" y="0"/>
                      <a:pt x="95" y="0"/>
                      <a:pt x="96" y="1"/>
                    </a:cubicBezTo>
                    <a:cubicBezTo>
                      <a:pt x="96" y="2"/>
                      <a:pt x="96" y="3"/>
                      <a:pt x="95" y="4"/>
                    </a:cubicBezTo>
                    <a:cubicBezTo>
                      <a:pt x="61" y="18"/>
                      <a:pt x="61" y="18"/>
                      <a:pt x="61" y="18"/>
                    </a:cubicBezTo>
                    <a:cubicBezTo>
                      <a:pt x="61" y="18"/>
                      <a:pt x="61" y="18"/>
                      <a:pt x="61" y="18"/>
                    </a:cubicBezTo>
                    <a:cubicBezTo>
                      <a:pt x="35" y="18"/>
                      <a:pt x="35" y="18"/>
                      <a:pt x="35" y="18"/>
                    </a:cubicBezTo>
                    <a:cubicBezTo>
                      <a:pt x="3" y="36"/>
                      <a:pt x="3" y="36"/>
                      <a:pt x="3" y="36"/>
                    </a:cubicBezTo>
                    <a:cubicBezTo>
                      <a:pt x="3" y="36"/>
                      <a:pt x="2" y="36"/>
                      <a:pt x="2" y="3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27" name="Google Shape;427;p36"/>
              <p:cNvSpPr/>
              <p:nvPr/>
            </p:nvSpPr>
            <p:spPr>
              <a:xfrm>
                <a:off x="7718425" y="3841750"/>
                <a:ext cx="360363" cy="120650"/>
              </a:xfrm>
              <a:custGeom>
                <a:avLst/>
                <a:gdLst/>
                <a:ahLst/>
                <a:cxnLst/>
                <a:rect l="l" t="t" r="r" b="b"/>
                <a:pathLst>
                  <a:path w="96" h="32" extrusionOk="0">
                    <a:moveTo>
                      <a:pt x="2" y="32"/>
                    </a:moveTo>
                    <a:cubicBezTo>
                      <a:pt x="1" y="32"/>
                      <a:pt x="1" y="32"/>
                      <a:pt x="0" y="31"/>
                    </a:cubicBezTo>
                    <a:cubicBezTo>
                      <a:pt x="0" y="30"/>
                      <a:pt x="0" y="29"/>
                      <a:pt x="1" y="28"/>
                    </a:cubicBezTo>
                    <a:cubicBezTo>
                      <a:pt x="33" y="6"/>
                      <a:pt x="33" y="6"/>
                      <a:pt x="33" y="6"/>
                    </a:cubicBezTo>
                    <a:cubicBezTo>
                      <a:pt x="34" y="6"/>
                      <a:pt x="34" y="6"/>
                      <a:pt x="34" y="6"/>
                    </a:cubicBezTo>
                    <a:cubicBezTo>
                      <a:pt x="60" y="7"/>
                      <a:pt x="60" y="7"/>
                      <a:pt x="60" y="7"/>
                    </a:cubicBezTo>
                    <a:cubicBezTo>
                      <a:pt x="94" y="0"/>
                      <a:pt x="94" y="0"/>
                      <a:pt x="94" y="0"/>
                    </a:cubicBezTo>
                    <a:cubicBezTo>
                      <a:pt x="95" y="0"/>
                      <a:pt x="96" y="0"/>
                      <a:pt x="96" y="2"/>
                    </a:cubicBezTo>
                    <a:cubicBezTo>
                      <a:pt x="96" y="3"/>
                      <a:pt x="96" y="4"/>
                      <a:pt x="94" y="4"/>
                    </a:cubicBezTo>
                    <a:cubicBezTo>
                      <a:pt x="61" y="11"/>
                      <a:pt x="61" y="11"/>
                      <a:pt x="61" y="11"/>
                    </a:cubicBezTo>
                    <a:cubicBezTo>
                      <a:pt x="61" y="11"/>
                      <a:pt x="61" y="11"/>
                      <a:pt x="60" y="11"/>
                    </a:cubicBezTo>
                    <a:cubicBezTo>
                      <a:pt x="35" y="10"/>
                      <a:pt x="35" y="10"/>
                      <a:pt x="35" y="10"/>
                    </a:cubicBezTo>
                    <a:cubicBezTo>
                      <a:pt x="3" y="32"/>
                      <a:pt x="3" y="32"/>
                      <a:pt x="3" y="32"/>
                    </a:cubicBezTo>
                    <a:cubicBezTo>
                      <a:pt x="3" y="32"/>
                      <a:pt x="2" y="32"/>
                      <a:pt x="2" y="3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428" name="Google Shape;428;p36"/>
          <p:cNvSpPr txBox="1"/>
          <p:nvPr/>
        </p:nvSpPr>
        <p:spPr>
          <a:xfrm>
            <a:off x="0" y="3587325"/>
            <a:ext cx="8965200" cy="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100">
              <a:solidFill>
                <a:schemeClr val="lt1"/>
              </a:solidFill>
              <a:latin typeface="Calibri"/>
              <a:ea typeface="Calibri"/>
              <a:cs typeface="Calibri"/>
              <a:sym typeface="Calibri"/>
            </a:endParaRPr>
          </a:p>
        </p:txBody>
      </p:sp>
      <p:sp>
        <p:nvSpPr>
          <p:cNvPr id="429" name="Google Shape;429;p36"/>
          <p:cNvSpPr txBox="1"/>
          <p:nvPr/>
        </p:nvSpPr>
        <p:spPr>
          <a:xfrm>
            <a:off x="62550" y="3741625"/>
            <a:ext cx="8227200" cy="1471500"/>
          </a:xfrm>
          <a:prstGeom prst="rect">
            <a:avLst/>
          </a:prstGeom>
          <a:noFill/>
          <a:ln>
            <a:noFill/>
          </a:ln>
        </p:spPr>
        <p:txBody>
          <a:bodyPr spcFirstLastPara="1" wrap="square" lIns="91425" tIns="91425" rIns="91425" bIns="91425" anchor="t" anchorCtr="0">
            <a:noAutofit/>
          </a:bodyPr>
          <a:lstStyle/>
          <a:p>
            <a:pPr marL="457200" lvl="0" indent="-285750" algn="l" rtl="0">
              <a:spcBef>
                <a:spcPts val="0"/>
              </a:spcBef>
              <a:spcAft>
                <a:spcPts val="0"/>
              </a:spcAft>
              <a:buClr>
                <a:schemeClr val="lt1"/>
              </a:buClr>
              <a:buSzPts val="900"/>
              <a:buChar char="●"/>
            </a:pPr>
            <a:r>
              <a:rPr lang="en-GB" sz="1100" dirty="0">
                <a:solidFill>
                  <a:schemeClr val="lt1"/>
                </a:solidFill>
              </a:rPr>
              <a:t>The histogram of life expectancy is left-skewed in both datasets.</a:t>
            </a:r>
            <a:endParaRPr sz="1100" dirty="0">
              <a:solidFill>
                <a:schemeClr val="lt1"/>
              </a:solidFill>
            </a:endParaRPr>
          </a:p>
          <a:p>
            <a:pPr marL="457200" lvl="0" indent="-285750" algn="l" rtl="0">
              <a:spcBef>
                <a:spcPts val="0"/>
              </a:spcBef>
              <a:spcAft>
                <a:spcPts val="0"/>
              </a:spcAft>
              <a:buClr>
                <a:schemeClr val="lt1"/>
              </a:buClr>
              <a:buSzPts val="900"/>
              <a:buChar char="●"/>
            </a:pPr>
            <a:r>
              <a:rPr lang="en-GB" sz="1100" dirty="0">
                <a:solidFill>
                  <a:schemeClr val="lt1"/>
                </a:solidFill>
              </a:rPr>
              <a:t> The full dataset has a mean of </a:t>
            </a:r>
            <a:r>
              <a:rPr lang="en-GB" sz="1100" b="1" dirty="0">
                <a:solidFill>
                  <a:schemeClr val="lt1"/>
                </a:solidFill>
              </a:rPr>
              <a:t>68.86 years</a:t>
            </a:r>
            <a:r>
              <a:rPr lang="en-GB" sz="1100" dirty="0">
                <a:solidFill>
                  <a:schemeClr val="lt1"/>
                </a:solidFill>
              </a:rPr>
              <a:t> and a median of </a:t>
            </a:r>
            <a:r>
              <a:rPr lang="en-GB" sz="1100" b="1" dirty="0">
                <a:solidFill>
                  <a:schemeClr val="lt1"/>
                </a:solidFill>
              </a:rPr>
              <a:t>71.40 years</a:t>
            </a:r>
            <a:r>
              <a:rPr lang="en-GB" sz="1100" dirty="0">
                <a:solidFill>
                  <a:schemeClr val="lt1"/>
                </a:solidFill>
              </a:rPr>
              <a:t>, while the 10% sample has a mean of </a:t>
            </a:r>
            <a:r>
              <a:rPr lang="en-GB" sz="1100" b="1" dirty="0">
                <a:solidFill>
                  <a:schemeClr val="lt1"/>
                </a:solidFill>
              </a:rPr>
              <a:t>69.17 years</a:t>
            </a:r>
            <a:r>
              <a:rPr lang="en-GB" sz="1100" dirty="0">
                <a:solidFill>
                  <a:schemeClr val="lt1"/>
                </a:solidFill>
              </a:rPr>
              <a:t> and a median of </a:t>
            </a:r>
            <a:r>
              <a:rPr lang="en-GB" sz="1100" b="1" dirty="0">
                <a:solidFill>
                  <a:schemeClr val="lt1"/>
                </a:solidFill>
              </a:rPr>
              <a:t>71.20 years</a:t>
            </a:r>
            <a:r>
              <a:rPr lang="en-GB" sz="1100" dirty="0">
                <a:solidFill>
                  <a:schemeClr val="lt1"/>
                </a:solidFill>
              </a:rPr>
              <a:t>, showing minimal deviation. The mode shifts from </a:t>
            </a:r>
            <a:r>
              <a:rPr lang="en-GB" sz="1100" b="1" dirty="0">
                <a:solidFill>
                  <a:schemeClr val="lt1"/>
                </a:solidFill>
              </a:rPr>
              <a:t>72.60 years</a:t>
            </a:r>
            <a:r>
              <a:rPr lang="en-GB" sz="1100" dirty="0">
                <a:solidFill>
                  <a:schemeClr val="lt1"/>
                </a:solidFill>
              </a:rPr>
              <a:t> in the full dataset to </a:t>
            </a:r>
            <a:r>
              <a:rPr lang="en-GB" sz="1100" b="1" dirty="0">
                <a:solidFill>
                  <a:schemeClr val="lt1"/>
                </a:solidFill>
              </a:rPr>
              <a:t>65.30 years</a:t>
            </a:r>
            <a:r>
              <a:rPr lang="en-GB" sz="1100" dirty="0">
                <a:solidFill>
                  <a:schemeClr val="lt1"/>
                </a:solidFill>
              </a:rPr>
              <a:t> in the sample due to random selection. The Kernel Density Estimate (KDE) confirms that the sample retains the overall distribution shape.</a:t>
            </a:r>
            <a:endParaRPr sz="900"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37"/>
          <p:cNvPicPr preferRelativeResize="0"/>
          <p:nvPr/>
        </p:nvPicPr>
        <p:blipFill rotWithShape="1">
          <a:blip r:embed="rId3">
            <a:alphaModFix/>
          </a:blip>
          <a:srcRect t="9950"/>
          <a:stretch/>
        </p:blipFill>
        <p:spPr>
          <a:xfrm>
            <a:off x="0" y="511629"/>
            <a:ext cx="9144000" cy="4631872"/>
          </a:xfrm>
          <a:prstGeom prst="rect">
            <a:avLst/>
          </a:prstGeom>
          <a:noFill/>
          <a:ln>
            <a:noFill/>
          </a:ln>
        </p:spPr>
      </p:pic>
      <p:sp>
        <p:nvSpPr>
          <p:cNvPr id="435" name="Google Shape;435;p37"/>
          <p:cNvSpPr/>
          <p:nvPr/>
        </p:nvSpPr>
        <p:spPr>
          <a:xfrm>
            <a:off x="0" y="1198563"/>
            <a:ext cx="9144000" cy="3944700"/>
          </a:xfrm>
          <a:prstGeom prst="rect">
            <a:avLst/>
          </a:prstGeom>
          <a:gradFill>
            <a:gsLst>
              <a:gs pos="0">
                <a:srgbClr val="0C0466">
                  <a:alpha val="89803"/>
                </a:srgbClr>
              </a:gs>
              <a:gs pos="36000">
                <a:srgbClr val="0C0466">
                  <a:alpha val="89803"/>
                </a:srgbClr>
              </a:gs>
              <a:gs pos="100000">
                <a:srgbClr val="F78484">
                  <a:alpha val="97647"/>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6" name="Google Shape;436;p37"/>
          <p:cNvSpPr/>
          <p:nvPr/>
        </p:nvSpPr>
        <p:spPr>
          <a:xfrm>
            <a:off x="0" y="207700"/>
            <a:ext cx="9144000" cy="3646903"/>
          </a:xfrm>
          <a:custGeom>
            <a:avLst/>
            <a:gdLst/>
            <a:ahLst/>
            <a:cxnLst/>
            <a:rect l="l" t="t" r="r" b="b"/>
            <a:pathLst>
              <a:path w="12192000" h="4179832" extrusionOk="0">
                <a:moveTo>
                  <a:pt x="0" y="0"/>
                </a:moveTo>
                <a:lnTo>
                  <a:pt x="12192000" y="0"/>
                </a:lnTo>
                <a:lnTo>
                  <a:pt x="12192000" y="3874323"/>
                </a:lnTo>
                <a:lnTo>
                  <a:pt x="12192000" y="3875131"/>
                </a:lnTo>
                <a:lnTo>
                  <a:pt x="12189708" y="3875131"/>
                </a:lnTo>
                <a:lnTo>
                  <a:pt x="12153751" y="3887809"/>
                </a:lnTo>
                <a:cubicBezTo>
                  <a:pt x="12058996" y="3919756"/>
                  <a:pt x="11976348" y="3945207"/>
                  <a:pt x="11935200" y="3957977"/>
                </a:cubicBezTo>
                <a:cubicBezTo>
                  <a:pt x="11770610" y="4009057"/>
                  <a:pt x="11682639" y="3881358"/>
                  <a:pt x="11552102" y="3898384"/>
                </a:cubicBezTo>
                <a:cubicBezTo>
                  <a:pt x="11421566" y="3915411"/>
                  <a:pt x="11282515" y="4053042"/>
                  <a:pt x="11151978" y="4060137"/>
                </a:cubicBezTo>
                <a:cubicBezTo>
                  <a:pt x="11021442" y="4067231"/>
                  <a:pt x="10924958" y="3921087"/>
                  <a:pt x="10768881" y="3940951"/>
                </a:cubicBezTo>
                <a:cubicBezTo>
                  <a:pt x="10612805" y="3960815"/>
                  <a:pt x="10397135" y="4192093"/>
                  <a:pt x="10215518" y="4179323"/>
                </a:cubicBezTo>
                <a:cubicBezTo>
                  <a:pt x="10056604" y="4168149"/>
                  <a:pt x="9843373" y="4010321"/>
                  <a:pt x="9724110" y="3905451"/>
                </a:cubicBezTo>
                <a:lnTo>
                  <a:pt x="9690983" y="3875131"/>
                </a:lnTo>
                <a:lnTo>
                  <a:pt x="0" y="3875131"/>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37" name="Google Shape;437;p37"/>
          <p:cNvSpPr txBox="1">
            <a:spLocks noGrp="1"/>
          </p:cNvSpPr>
          <p:nvPr>
            <p:ph type="title"/>
          </p:nvPr>
        </p:nvSpPr>
        <p:spPr>
          <a:xfrm>
            <a:off x="485775" y="446336"/>
            <a:ext cx="8172600" cy="49650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ct val="100000"/>
              <a:buFont typeface="Franklin Gothic"/>
              <a:buNone/>
            </a:pPr>
            <a:r>
              <a:rPr lang="en-GB"/>
              <a:t>Comparison between Original and Sample (10%) Data</a:t>
            </a:r>
            <a:endParaRPr/>
          </a:p>
          <a:p>
            <a:pPr marL="0" lvl="0" indent="0" algn="ctr" rtl="0">
              <a:lnSpc>
                <a:spcPct val="90000"/>
              </a:lnSpc>
              <a:spcBef>
                <a:spcPts val="0"/>
              </a:spcBef>
              <a:spcAft>
                <a:spcPts val="0"/>
              </a:spcAft>
              <a:buClr>
                <a:schemeClr val="dk1"/>
              </a:buClr>
              <a:buSzPct val="100000"/>
              <a:buFont typeface="Franklin Gothic"/>
              <a:buNone/>
            </a:pPr>
            <a:endParaRPr/>
          </a:p>
        </p:txBody>
      </p:sp>
      <p:sp>
        <p:nvSpPr>
          <p:cNvPr id="438" name="Google Shape;438;p37"/>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11</a:t>
            </a:fld>
            <a:endParaRPr>
              <a:solidFill>
                <a:schemeClr val="lt1"/>
              </a:solidFill>
            </a:endParaRPr>
          </a:p>
        </p:txBody>
      </p:sp>
      <p:sp>
        <p:nvSpPr>
          <p:cNvPr id="439" name="Google Shape;439;p37"/>
          <p:cNvSpPr txBox="1"/>
          <p:nvPr/>
        </p:nvSpPr>
        <p:spPr>
          <a:xfrm>
            <a:off x="485771" y="3808400"/>
            <a:ext cx="6942900" cy="1015800"/>
          </a:xfrm>
          <a:prstGeom prst="rect">
            <a:avLst/>
          </a:prstGeom>
          <a:noFill/>
          <a:ln>
            <a:noFill/>
          </a:ln>
        </p:spPr>
        <p:txBody>
          <a:bodyPr spcFirstLastPara="1" wrap="square" lIns="0" tIns="0" rIns="0" bIns="0" anchor="ctr" anchorCtr="0">
            <a:spAutoFit/>
          </a:bodyPr>
          <a:lstStyle/>
          <a:p>
            <a:pPr marL="457200" marR="0" lvl="0" indent="-298450" algn="l" rtl="0">
              <a:spcBef>
                <a:spcPts val="0"/>
              </a:spcBef>
              <a:spcAft>
                <a:spcPts val="0"/>
              </a:spcAft>
              <a:buClr>
                <a:schemeClr val="lt1"/>
              </a:buClr>
              <a:buSzPts val="1100"/>
              <a:buChar char="●"/>
            </a:pPr>
            <a:r>
              <a:rPr lang="en-GB" sz="1100" dirty="0">
                <a:solidFill>
                  <a:schemeClr val="lt1"/>
                </a:solidFill>
              </a:rPr>
              <a:t>The box plot shows similar spread and variability between datasets. </a:t>
            </a:r>
            <a:endParaRPr sz="1100" dirty="0">
              <a:solidFill>
                <a:schemeClr val="lt1"/>
              </a:solidFill>
            </a:endParaRPr>
          </a:p>
          <a:p>
            <a:pPr marL="457200" marR="0" lvl="0" indent="-298450" algn="l" rtl="0">
              <a:spcBef>
                <a:spcPts val="0"/>
              </a:spcBef>
              <a:spcAft>
                <a:spcPts val="0"/>
              </a:spcAft>
              <a:buClr>
                <a:schemeClr val="lt1"/>
              </a:buClr>
              <a:buSzPts val="1100"/>
              <a:buChar char="●"/>
            </a:pPr>
            <a:r>
              <a:rPr lang="en-GB" sz="1100" dirty="0">
                <a:solidFill>
                  <a:schemeClr val="lt1"/>
                </a:solidFill>
              </a:rPr>
              <a:t>The first quartile (Q1) is </a:t>
            </a:r>
            <a:r>
              <a:rPr lang="en-GB" sz="1100" b="1" dirty="0">
                <a:solidFill>
                  <a:schemeClr val="lt1"/>
                </a:solidFill>
              </a:rPr>
              <a:t>62.70 years</a:t>
            </a:r>
            <a:r>
              <a:rPr lang="en-GB" sz="1100" dirty="0">
                <a:solidFill>
                  <a:schemeClr val="lt1"/>
                </a:solidFill>
              </a:rPr>
              <a:t> in the full dataset and </a:t>
            </a:r>
            <a:r>
              <a:rPr lang="en-GB" sz="1100" b="1" dirty="0">
                <a:solidFill>
                  <a:schemeClr val="lt1"/>
                </a:solidFill>
              </a:rPr>
              <a:t>63.32 years</a:t>
            </a:r>
            <a:r>
              <a:rPr lang="en-GB" sz="1100" dirty="0">
                <a:solidFill>
                  <a:schemeClr val="lt1"/>
                </a:solidFill>
              </a:rPr>
              <a:t> in the sample, while the third quartile (Q3) is </a:t>
            </a:r>
            <a:r>
              <a:rPr lang="en-GB" sz="1100" b="1" dirty="0">
                <a:solidFill>
                  <a:schemeClr val="lt1"/>
                </a:solidFill>
              </a:rPr>
              <a:t>75.40 years</a:t>
            </a:r>
            <a:r>
              <a:rPr lang="en-GB" sz="1100" dirty="0">
                <a:solidFill>
                  <a:schemeClr val="lt1"/>
                </a:solidFill>
              </a:rPr>
              <a:t> and </a:t>
            </a:r>
            <a:r>
              <a:rPr lang="en-GB" sz="1100" b="1" dirty="0">
                <a:solidFill>
                  <a:schemeClr val="lt1"/>
                </a:solidFill>
              </a:rPr>
              <a:t>75.78 years</a:t>
            </a:r>
            <a:r>
              <a:rPr lang="en-GB" sz="1100" dirty="0">
                <a:solidFill>
                  <a:schemeClr val="lt1"/>
                </a:solidFill>
              </a:rPr>
              <a:t>, respectively. The interquartile range (IQR) remains stable at </a:t>
            </a:r>
            <a:r>
              <a:rPr lang="en-GB" sz="1100" b="1" dirty="0">
                <a:solidFill>
                  <a:schemeClr val="lt1"/>
                </a:solidFill>
              </a:rPr>
              <a:t>12.70 years</a:t>
            </a:r>
            <a:r>
              <a:rPr lang="en-GB" sz="1100" dirty="0">
                <a:solidFill>
                  <a:schemeClr val="lt1"/>
                </a:solidFill>
              </a:rPr>
              <a:t> (full) and </a:t>
            </a:r>
            <a:r>
              <a:rPr lang="en-GB" sz="1100" b="1" dirty="0">
                <a:solidFill>
                  <a:schemeClr val="lt1"/>
                </a:solidFill>
              </a:rPr>
              <a:t>12.46 years</a:t>
            </a:r>
            <a:r>
              <a:rPr lang="en-GB" sz="1100" dirty="0">
                <a:solidFill>
                  <a:schemeClr val="lt1"/>
                </a:solidFill>
              </a:rPr>
              <a:t> (sample). The full dataset contains more low-end outliers, while the sample captures fewer due to its size. Despite minor variations, the sample preserves the original dataset’s key statistical properties.</a:t>
            </a:r>
            <a:endParaRPr sz="1100" dirty="0">
              <a:solidFill>
                <a:schemeClr val="lt1"/>
              </a:solidFill>
            </a:endParaRPr>
          </a:p>
        </p:txBody>
      </p:sp>
      <p:sp>
        <p:nvSpPr>
          <p:cNvPr id="440" name="Google Shape;440;p37"/>
          <p:cNvSpPr/>
          <p:nvPr/>
        </p:nvSpPr>
        <p:spPr>
          <a:xfrm>
            <a:off x="1116103" y="1126937"/>
            <a:ext cx="2619300" cy="317700"/>
          </a:xfrm>
          <a:prstGeom prst="roundRect">
            <a:avLst>
              <a:gd name="adj" fmla="val 50000"/>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200" b="1">
                <a:solidFill>
                  <a:schemeClr val="lt1"/>
                </a:solidFill>
                <a:latin typeface="Calibri"/>
                <a:ea typeface="Calibri"/>
                <a:cs typeface="Calibri"/>
                <a:sym typeface="Calibri"/>
              </a:rPr>
              <a:t>Original</a:t>
            </a:r>
            <a:endParaRPr sz="1100"/>
          </a:p>
        </p:txBody>
      </p:sp>
      <p:sp>
        <p:nvSpPr>
          <p:cNvPr id="441" name="Google Shape;441;p37"/>
          <p:cNvSpPr/>
          <p:nvPr/>
        </p:nvSpPr>
        <p:spPr>
          <a:xfrm>
            <a:off x="5720696" y="1112937"/>
            <a:ext cx="2619300" cy="317700"/>
          </a:xfrm>
          <a:prstGeom prst="roundRect">
            <a:avLst>
              <a:gd name="adj" fmla="val 50000"/>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1200" b="1">
                <a:solidFill>
                  <a:schemeClr val="lt1"/>
                </a:solidFill>
                <a:latin typeface="Calibri"/>
                <a:ea typeface="Calibri"/>
                <a:cs typeface="Calibri"/>
                <a:sym typeface="Calibri"/>
              </a:rPr>
              <a:t> 10% Data</a:t>
            </a:r>
            <a:endParaRPr sz="1100"/>
          </a:p>
        </p:txBody>
      </p:sp>
      <p:sp>
        <p:nvSpPr>
          <p:cNvPr id="442" name="Google Shape;442;p37"/>
          <p:cNvSpPr/>
          <p:nvPr/>
        </p:nvSpPr>
        <p:spPr>
          <a:xfrm>
            <a:off x="3354878" y="-9525"/>
            <a:ext cx="2435329" cy="297379"/>
          </a:xfrm>
          <a:custGeom>
            <a:avLst/>
            <a:gdLst/>
            <a:ahLst/>
            <a:cxnLst/>
            <a:rect l="l" t="t" r="r" b="b"/>
            <a:pathLst>
              <a:path w="3732305" h="455754" extrusionOk="0">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43" name="Google Shape;443;p37"/>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444" name="Google Shape;444;p37"/>
          <p:cNvPicPr preferRelativeResize="0"/>
          <p:nvPr/>
        </p:nvPicPr>
        <p:blipFill>
          <a:blip r:embed="rId4">
            <a:alphaModFix/>
          </a:blip>
          <a:stretch>
            <a:fillRect/>
          </a:stretch>
        </p:blipFill>
        <p:spPr>
          <a:xfrm>
            <a:off x="4916938" y="1600725"/>
            <a:ext cx="4226825" cy="1705100"/>
          </a:xfrm>
          <a:prstGeom prst="rect">
            <a:avLst/>
          </a:prstGeom>
          <a:noFill/>
          <a:ln>
            <a:noFill/>
          </a:ln>
        </p:spPr>
      </p:pic>
      <p:pic>
        <p:nvPicPr>
          <p:cNvPr id="445" name="Google Shape;445;p37" title="Screenshot 2025-04-01 at 12.55.02 PM.png"/>
          <p:cNvPicPr preferRelativeResize="0"/>
          <p:nvPr/>
        </p:nvPicPr>
        <p:blipFill>
          <a:blip r:embed="rId5">
            <a:alphaModFix/>
          </a:blip>
          <a:stretch>
            <a:fillRect/>
          </a:stretch>
        </p:blipFill>
        <p:spPr>
          <a:xfrm>
            <a:off x="418625" y="1628651"/>
            <a:ext cx="4014276" cy="1557850"/>
          </a:xfrm>
          <a:prstGeom prst="rect">
            <a:avLst/>
          </a:prstGeom>
          <a:noFill/>
          <a:ln>
            <a:noFill/>
          </a:ln>
        </p:spPr>
      </p:pic>
      <p:cxnSp>
        <p:nvCxnSpPr>
          <p:cNvPr id="446" name="Google Shape;446;p37"/>
          <p:cNvCxnSpPr/>
          <p:nvPr/>
        </p:nvCxnSpPr>
        <p:spPr>
          <a:xfrm flipH="1">
            <a:off x="4645450" y="957488"/>
            <a:ext cx="3300" cy="2229000"/>
          </a:xfrm>
          <a:prstGeom prst="straightConnector1">
            <a:avLst/>
          </a:prstGeom>
          <a:noFill/>
          <a:ln w="15875" cap="rnd" cmpd="sng">
            <a:solidFill>
              <a:srgbClr val="70037C"/>
            </a:solidFill>
            <a:prstDash val="solid"/>
            <a:miter lim="800000"/>
            <a:headEnd type="none" w="sm" len="sm"/>
            <a:tailEnd type="none" w="sm" len="sm"/>
          </a:ln>
        </p:spPr>
      </p:cxnSp>
      <p:grpSp>
        <p:nvGrpSpPr>
          <p:cNvPr id="447" name="Google Shape;447;p37"/>
          <p:cNvGrpSpPr/>
          <p:nvPr/>
        </p:nvGrpSpPr>
        <p:grpSpPr>
          <a:xfrm>
            <a:off x="4320500" y="2844335"/>
            <a:ext cx="653175" cy="653175"/>
            <a:chOff x="551317" y="3532546"/>
            <a:chExt cx="870900" cy="870900"/>
          </a:xfrm>
        </p:grpSpPr>
        <p:sp>
          <p:nvSpPr>
            <p:cNvPr id="448" name="Google Shape;448;p37"/>
            <p:cNvSpPr/>
            <p:nvPr/>
          </p:nvSpPr>
          <p:spPr>
            <a:xfrm>
              <a:off x="551317" y="3532546"/>
              <a:ext cx="870900" cy="870900"/>
            </a:xfrm>
            <a:prstGeom prst="ellipse">
              <a:avLst/>
            </a:prstGeom>
            <a:gradFill>
              <a:gsLst>
                <a:gs pos="0">
                  <a:srgbClr val="D30392"/>
                </a:gs>
                <a:gs pos="81000">
                  <a:srgbClr val="0C0466"/>
                </a:gs>
                <a:gs pos="100000">
                  <a:srgbClr val="0C0466"/>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49" name="Google Shape;449;p37"/>
            <p:cNvGrpSpPr/>
            <p:nvPr/>
          </p:nvGrpSpPr>
          <p:grpSpPr>
            <a:xfrm>
              <a:off x="806565" y="3790969"/>
              <a:ext cx="360363" cy="354013"/>
              <a:chOff x="7718425" y="3616325"/>
              <a:chExt cx="360363" cy="354013"/>
            </a:xfrm>
          </p:grpSpPr>
          <p:sp>
            <p:nvSpPr>
              <p:cNvPr id="450" name="Google Shape;450;p37"/>
              <p:cNvSpPr/>
              <p:nvPr/>
            </p:nvSpPr>
            <p:spPr>
              <a:xfrm>
                <a:off x="7718425" y="3616325"/>
                <a:ext cx="360363" cy="354013"/>
              </a:xfrm>
              <a:custGeom>
                <a:avLst/>
                <a:gdLst/>
                <a:ahLst/>
                <a:cxnLst/>
                <a:rect l="l" t="t" r="r" b="b"/>
                <a:pathLst>
                  <a:path w="96" h="94" extrusionOk="0">
                    <a:moveTo>
                      <a:pt x="94" y="94"/>
                    </a:moveTo>
                    <a:cubicBezTo>
                      <a:pt x="2" y="94"/>
                      <a:pt x="2" y="94"/>
                      <a:pt x="2" y="94"/>
                    </a:cubicBezTo>
                    <a:cubicBezTo>
                      <a:pt x="1" y="94"/>
                      <a:pt x="0" y="93"/>
                      <a:pt x="0" y="92"/>
                    </a:cubicBezTo>
                    <a:cubicBezTo>
                      <a:pt x="0" y="46"/>
                      <a:pt x="0" y="46"/>
                      <a:pt x="0" y="46"/>
                    </a:cubicBezTo>
                    <a:cubicBezTo>
                      <a:pt x="0" y="46"/>
                      <a:pt x="0" y="46"/>
                      <a:pt x="0" y="46"/>
                    </a:cubicBezTo>
                    <a:cubicBezTo>
                      <a:pt x="0" y="2"/>
                      <a:pt x="0" y="2"/>
                      <a:pt x="0" y="2"/>
                    </a:cubicBezTo>
                    <a:cubicBezTo>
                      <a:pt x="0" y="1"/>
                      <a:pt x="1" y="0"/>
                      <a:pt x="2" y="0"/>
                    </a:cubicBezTo>
                    <a:cubicBezTo>
                      <a:pt x="3" y="0"/>
                      <a:pt x="4" y="1"/>
                      <a:pt x="4" y="2"/>
                    </a:cubicBezTo>
                    <a:cubicBezTo>
                      <a:pt x="4" y="43"/>
                      <a:pt x="4" y="43"/>
                      <a:pt x="4" y="43"/>
                    </a:cubicBezTo>
                    <a:cubicBezTo>
                      <a:pt x="37" y="25"/>
                      <a:pt x="37" y="25"/>
                      <a:pt x="37" y="25"/>
                    </a:cubicBezTo>
                    <a:cubicBezTo>
                      <a:pt x="38" y="24"/>
                      <a:pt x="38" y="24"/>
                      <a:pt x="39" y="25"/>
                    </a:cubicBezTo>
                    <a:cubicBezTo>
                      <a:pt x="68" y="34"/>
                      <a:pt x="68" y="34"/>
                      <a:pt x="68" y="34"/>
                    </a:cubicBezTo>
                    <a:cubicBezTo>
                      <a:pt x="92" y="5"/>
                      <a:pt x="92" y="5"/>
                      <a:pt x="92" y="5"/>
                    </a:cubicBezTo>
                    <a:cubicBezTo>
                      <a:pt x="93" y="5"/>
                      <a:pt x="94" y="5"/>
                      <a:pt x="95" y="5"/>
                    </a:cubicBezTo>
                    <a:cubicBezTo>
                      <a:pt x="95" y="5"/>
                      <a:pt x="96" y="6"/>
                      <a:pt x="96" y="7"/>
                    </a:cubicBezTo>
                    <a:cubicBezTo>
                      <a:pt x="96" y="92"/>
                      <a:pt x="96" y="92"/>
                      <a:pt x="96" y="92"/>
                    </a:cubicBezTo>
                    <a:cubicBezTo>
                      <a:pt x="96" y="93"/>
                      <a:pt x="95" y="94"/>
                      <a:pt x="94" y="94"/>
                    </a:cubicBezTo>
                    <a:close/>
                    <a:moveTo>
                      <a:pt x="4" y="90"/>
                    </a:moveTo>
                    <a:cubicBezTo>
                      <a:pt x="92" y="90"/>
                      <a:pt x="92" y="90"/>
                      <a:pt x="92" y="90"/>
                    </a:cubicBezTo>
                    <a:cubicBezTo>
                      <a:pt x="92" y="12"/>
                      <a:pt x="92" y="12"/>
                      <a:pt x="92" y="12"/>
                    </a:cubicBezTo>
                    <a:cubicBezTo>
                      <a:pt x="70" y="38"/>
                      <a:pt x="70" y="38"/>
                      <a:pt x="70" y="38"/>
                    </a:cubicBezTo>
                    <a:cubicBezTo>
                      <a:pt x="69" y="38"/>
                      <a:pt x="68" y="38"/>
                      <a:pt x="68" y="38"/>
                    </a:cubicBezTo>
                    <a:cubicBezTo>
                      <a:pt x="38" y="29"/>
                      <a:pt x="38" y="29"/>
                      <a:pt x="38" y="29"/>
                    </a:cubicBezTo>
                    <a:cubicBezTo>
                      <a:pt x="4" y="47"/>
                      <a:pt x="4" y="47"/>
                      <a:pt x="4" y="47"/>
                    </a:cubicBezTo>
                    <a:lnTo>
                      <a:pt x="4" y="9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1" name="Google Shape;451;p37"/>
              <p:cNvSpPr/>
              <p:nvPr/>
            </p:nvSpPr>
            <p:spPr>
              <a:xfrm>
                <a:off x="7718425" y="3752850"/>
                <a:ext cx="360363" cy="134938"/>
              </a:xfrm>
              <a:custGeom>
                <a:avLst/>
                <a:gdLst/>
                <a:ahLst/>
                <a:cxnLst/>
                <a:rect l="l" t="t" r="r" b="b"/>
                <a:pathLst>
                  <a:path w="96" h="36" extrusionOk="0">
                    <a:moveTo>
                      <a:pt x="2" y="36"/>
                    </a:moveTo>
                    <a:cubicBezTo>
                      <a:pt x="1" y="36"/>
                      <a:pt x="1" y="36"/>
                      <a:pt x="0" y="35"/>
                    </a:cubicBezTo>
                    <a:cubicBezTo>
                      <a:pt x="0" y="34"/>
                      <a:pt x="0" y="33"/>
                      <a:pt x="1" y="32"/>
                    </a:cubicBezTo>
                    <a:cubicBezTo>
                      <a:pt x="33" y="14"/>
                      <a:pt x="33" y="14"/>
                      <a:pt x="33" y="14"/>
                    </a:cubicBezTo>
                    <a:cubicBezTo>
                      <a:pt x="34" y="14"/>
                      <a:pt x="34" y="14"/>
                      <a:pt x="34" y="14"/>
                    </a:cubicBezTo>
                    <a:cubicBezTo>
                      <a:pt x="60" y="14"/>
                      <a:pt x="60" y="14"/>
                      <a:pt x="60" y="14"/>
                    </a:cubicBezTo>
                    <a:cubicBezTo>
                      <a:pt x="93" y="0"/>
                      <a:pt x="93" y="0"/>
                      <a:pt x="93" y="0"/>
                    </a:cubicBezTo>
                    <a:cubicBezTo>
                      <a:pt x="94" y="0"/>
                      <a:pt x="95" y="0"/>
                      <a:pt x="96" y="1"/>
                    </a:cubicBezTo>
                    <a:cubicBezTo>
                      <a:pt x="96" y="2"/>
                      <a:pt x="96" y="3"/>
                      <a:pt x="95" y="4"/>
                    </a:cubicBezTo>
                    <a:cubicBezTo>
                      <a:pt x="61" y="18"/>
                      <a:pt x="61" y="18"/>
                      <a:pt x="61" y="18"/>
                    </a:cubicBezTo>
                    <a:cubicBezTo>
                      <a:pt x="61" y="18"/>
                      <a:pt x="61" y="18"/>
                      <a:pt x="61" y="18"/>
                    </a:cubicBezTo>
                    <a:cubicBezTo>
                      <a:pt x="35" y="18"/>
                      <a:pt x="35" y="18"/>
                      <a:pt x="35" y="18"/>
                    </a:cubicBezTo>
                    <a:cubicBezTo>
                      <a:pt x="3" y="36"/>
                      <a:pt x="3" y="36"/>
                      <a:pt x="3" y="36"/>
                    </a:cubicBezTo>
                    <a:cubicBezTo>
                      <a:pt x="3" y="36"/>
                      <a:pt x="2" y="36"/>
                      <a:pt x="2" y="36"/>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52" name="Google Shape;452;p37"/>
              <p:cNvSpPr/>
              <p:nvPr/>
            </p:nvSpPr>
            <p:spPr>
              <a:xfrm>
                <a:off x="7718425" y="3841750"/>
                <a:ext cx="360363" cy="120650"/>
              </a:xfrm>
              <a:custGeom>
                <a:avLst/>
                <a:gdLst/>
                <a:ahLst/>
                <a:cxnLst/>
                <a:rect l="l" t="t" r="r" b="b"/>
                <a:pathLst>
                  <a:path w="96" h="32" extrusionOk="0">
                    <a:moveTo>
                      <a:pt x="2" y="32"/>
                    </a:moveTo>
                    <a:cubicBezTo>
                      <a:pt x="1" y="32"/>
                      <a:pt x="1" y="32"/>
                      <a:pt x="0" y="31"/>
                    </a:cubicBezTo>
                    <a:cubicBezTo>
                      <a:pt x="0" y="30"/>
                      <a:pt x="0" y="29"/>
                      <a:pt x="1" y="28"/>
                    </a:cubicBezTo>
                    <a:cubicBezTo>
                      <a:pt x="33" y="6"/>
                      <a:pt x="33" y="6"/>
                      <a:pt x="33" y="6"/>
                    </a:cubicBezTo>
                    <a:cubicBezTo>
                      <a:pt x="34" y="6"/>
                      <a:pt x="34" y="6"/>
                      <a:pt x="34" y="6"/>
                    </a:cubicBezTo>
                    <a:cubicBezTo>
                      <a:pt x="60" y="7"/>
                      <a:pt x="60" y="7"/>
                      <a:pt x="60" y="7"/>
                    </a:cubicBezTo>
                    <a:cubicBezTo>
                      <a:pt x="94" y="0"/>
                      <a:pt x="94" y="0"/>
                      <a:pt x="94" y="0"/>
                    </a:cubicBezTo>
                    <a:cubicBezTo>
                      <a:pt x="95" y="0"/>
                      <a:pt x="96" y="0"/>
                      <a:pt x="96" y="2"/>
                    </a:cubicBezTo>
                    <a:cubicBezTo>
                      <a:pt x="96" y="3"/>
                      <a:pt x="96" y="4"/>
                      <a:pt x="94" y="4"/>
                    </a:cubicBezTo>
                    <a:cubicBezTo>
                      <a:pt x="61" y="11"/>
                      <a:pt x="61" y="11"/>
                      <a:pt x="61" y="11"/>
                    </a:cubicBezTo>
                    <a:cubicBezTo>
                      <a:pt x="61" y="11"/>
                      <a:pt x="61" y="11"/>
                      <a:pt x="60" y="11"/>
                    </a:cubicBezTo>
                    <a:cubicBezTo>
                      <a:pt x="35" y="10"/>
                      <a:pt x="35" y="10"/>
                      <a:pt x="35" y="10"/>
                    </a:cubicBezTo>
                    <a:cubicBezTo>
                      <a:pt x="3" y="32"/>
                      <a:pt x="3" y="32"/>
                      <a:pt x="3" y="32"/>
                    </a:cubicBezTo>
                    <a:cubicBezTo>
                      <a:pt x="3" y="32"/>
                      <a:pt x="2" y="32"/>
                      <a:pt x="2" y="32"/>
                    </a:cubicBezTo>
                    <a:close/>
                  </a:path>
                </a:pathLst>
              </a:cu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38"/>
          <p:cNvPicPr preferRelativeResize="0"/>
          <p:nvPr/>
        </p:nvPicPr>
        <p:blipFill rotWithShape="1">
          <a:blip r:embed="rId3">
            <a:alphaModFix/>
          </a:blip>
          <a:srcRect l="920" t="33123" r="919" b="42909"/>
          <a:stretch/>
        </p:blipFill>
        <p:spPr>
          <a:xfrm>
            <a:off x="0" y="3930301"/>
            <a:ext cx="9143999" cy="1210700"/>
          </a:xfrm>
          <a:custGeom>
            <a:avLst/>
            <a:gdLst/>
            <a:ahLst/>
            <a:cxnLst/>
            <a:rect l="l" t="t" r="r" b="b"/>
            <a:pathLst>
              <a:path w="12191999" h="1984754" extrusionOk="0">
                <a:moveTo>
                  <a:pt x="9344096" y="633"/>
                </a:moveTo>
                <a:cubicBezTo>
                  <a:pt x="9396167" y="1715"/>
                  <a:pt x="9448006" y="4197"/>
                  <a:pt x="9499600" y="8166"/>
                </a:cubicBezTo>
                <a:cubicBezTo>
                  <a:pt x="10041334" y="49838"/>
                  <a:pt x="10917844" y="245793"/>
                  <a:pt x="11790611" y="506075"/>
                </a:cubicBezTo>
                <a:lnTo>
                  <a:pt x="12191999" y="630865"/>
                </a:lnTo>
                <a:lnTo>
                  <a:pt x="12191999" y="1984754"/>
                </a:lnTo>
                <a:lnTo>
                  <a:pt x="0" y="1984754"/>
                </a:lnTo>
                <a:lnTo>
                  <a:pt x="0" y="608566"/>
                </a:lnTo>
                <a:lnTo>
                  <a:pt x="187673" y="627545"/>
                </a:lnTo>
                <a:cubicBezTo>
                  <a:pt x="1235993" y="772787"/>
                  <a:pt x="2949443" y="1464036"/>
                  <a:pt x="4292601" y="1379766"/>
                </a:cubicBezTo>
                <a:cubicBezTo>
                  <a:pt x="5894059" y="1279290"/>
                  <a:pt x="7729914" y="-32914"/>
                  <a:pt x="9344096" y="633"/>
                </a:cubicBezTo>
                <a:close/>
              </a:path>
            </a:pathLst>
          </a:custGeom>
          <a:noFill/>
          <a:ln>
            <a:noFill/>
          </a:ln>
        </p:spPr>
      </p:pic>
      <p:sp>
        <p:nvSpPr>
          <p:cNvPr id="459" name="Google Shape;459;p38"/>
          <p:cNvSpPr/>
          <p:nvPr/>
        </p:nvSpPr>
        <p:spPr>
          <a:xfrm rot="10800000" flipH="1">
            <a:off x="116725" y="3858413"/>
            <a:ext cx="9143999" cy="1322282"/>
          </a:xfrm>
          <a:custGeom>
            <a:avLst/>
            <a:gdLst/>
            <a:ahLst/>
            <a:cxnLst/>
            <a:rect l="l" t="t" r="r" b="b"/>
            <a:pathLst>
              <a:path w="12191999" h="1984753" extrusionOk="0">
                <a:moveTo>
                  <a:pt x="0" y="0"/>
                </a:moveTo>
                <a:lnTo>
                  <a:pt x="12191999" y="0"/>
                </a:lnTo>
                <a:lnTo>
                  <a:pt x="12191999" y="1353889"/>
                </a:lnTo>
                <a:lnTo>
                  <a:pt x="11790611" y="1478679"/>
                </a:lnTo>
                <a:cubicBezTo>
                  <a:pt x="10917844" y="1738961"/>
                  <a:pt x="10041334" y="1934916"/>
                  <a:pt x="9499600" y="1976588"/>
                </a:cubicBezTo>
                <a:cubicBezTo>
                  <a:pt x="7848600" y="2103588"/>
                  <a:pt x="5945718" y="708705"/>
                  <a:pt x="4292601" y="604988"/>
                </a:cubicBezTo>
                <a:cubicBezTo>
                  <a:pt x="2949443" y="520718"/>
                  <a:pt x="1235993" y="1211967"/>
                  <a:pt x="187673" y="1357209"/>
                </a:cubicBezTo>
                <a:lnTo>
                  <a:pt x="0" y="1376188"/>
                </a:ln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0" name="Google Shape;460;p38"/>
          <p:cNvSpPr txBox="1">
            <a:spLocks noGrp="1"/>
          </p:cNvSpPr>
          <p:nvPr>
            <p:ph type="title"/>
          </p:nvPr>
        </p:nvSpPr>
        <p:spPr>
          <a:xfrm>
            <a:off x="1462250" y="287725"/>
            <a:ext cx="6938100" cy="5907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2700"/>
              <a:buFont typeface="Franklin Gothic"/>
              <a:buNone/>
            </a:pPr>
            <a:r>
              <a:rPr lang="en-GB" b="1"/>
              <a:t>Numerical Finding Analysis</a:t>
            </a:r>
            <a:endParaRPr b="1"/>
          </a:p>
        </p:txBody>
      </p:sp>
      <p:sp>
        <p:nvSpPr>
          <p:cNvPr id="461" name="Google Shape;461;p38"/>
          <p:cNvSpPr txBox="1">
            <a:spLocks noGrp="1"/>
          </p:cNvSpPr>
          <p:nvPr>
            <p:ph type="sldNum" idx="12"/>
          </p:nvPr>
        </p:nvSpPr>
        <p:spPr>
          <a:xfrm>
            <a:off x="8340002" y="4767263"/>
            <a:ext cx="318221"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12</a:t>
            </a:fld>
            <a:endParaRPr>
              <a:solidFill>
                <a:schemeClr val="lt1"/>
              </a:solidFill>
            </a:endParaRPr>
          </a:p>
        </p:txBody>
      </p:sp>
      <p:sp>
        <p:nvSpPr>
          <p:cNvPr id="462" name="Google Shape;462;p38"/>
          <p:cNvSpPr/>
          <p:nvPr/>
        </p:nvSpPr>
        <p:spPr>
          <a:xfrm>
            <a:off x="1924735" y="4381401"/>
            <a:ext cx="382916" cy="382915"/>
          </a:xfrm>
          <a:prstGeom prst="ellipse">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3" name="Google Shape;463;p38"/>
          <p:cNvSpPr/>
          <p:nvPr/>
        </p:nvSpPr>
        <p:spPr>
          <a:xfrm>
            <a:off x="3354878" y="-9525"/>
            <a:ext cx="2434243" cy="297247"/>
          </a:xfrm>
          <a:custGeom>
            <a:avLst/>
            <a:gdLst/>
            <a:ahLst/>
            <a:cxnLst/>
            <a:rect l="l" t="t" r="r" b="b"/>
            <a:pathLst>
              <a:path w="3732305" h="455754" extrusionOk="0">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64" name="Google Shape;464;p38"/>
          <p:cNvGrpSpPr/>
          <p:nvPr/>
        </p:nvGrpSpPr>
        <p:grpSpPr>
          <a:xfrm>
            <a:off x="7184573" y="3078422"/>
            <a:ext cx="1968575" cy="2063828"/>
            <a:chOff x="9579430" y="4279454"/>
            <a:chExt cx="2624767" cy="2751770"/>
          </a:xfrm>
        </p:grpSpPr>
        <p:sp>
          <p:nvSpPr>
            <p:cNvPr id="465" name="Google Shape;465;p38"/>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6" name="Google Shape;466;p38"/>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7" name="Google Shape;467;p38"/>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68" name="Google Shape;468;p38"/>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69" name="Google Shape;469;p38"/>
          <p:cNvSpPr/>
          <p:nvPr/>
        </p:nvSpPr>
        <p:spPr>
          <a:xfrm>
            <a:off x="8289749" y="5041106"/>
            <a:ext cx="418729" cy="102394"/>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470" name="Google Shape;470;p38"/>
          <p:cNvPicPr preferRelativeResize="0"/>
          <p:nvPr/>
        </p:nvPicPr>
        <p:blipFill>
          <a:blip r:embed="rId4">
            <a:alphaModFix/>
          </a:blip>
          <a:stretch>
            <a:fillRect/>
          </a:stretch>
        </p:blipFill>
        <p:spPr>
          <a:xfrm>
            <a:off x="5789113" y="853825"/>
            <a:ext cx="2355325" cy="1681650"/>
          </a:xfrm>
          <a:prstGeom prst="rect">
            <a:avLst/>
          </a:prstGeom>
          <a:noFill/>
          <a:ln>
            <a:noFill/>
          </a:ln>
        </p:spPr>
      </p:pic>
      <p:pic>
        <p:nvPicPr>
          <p:cNvPr id="471" name="Google Shape;471;p38"/>
          <p:cNvPicPr preferRelativeResize="0"/>
          <p:nvPr/>
        </p:nvPicPr>
        <p:blipFill>
          <a:blip r:embed="rId5">
            <a:alphaModFix/>
          </a:blip>
          <a:stretch>
            <a:fillRect/>
          </a:stretch>
        </p:blipFill>
        <p:spPr>
          <a:xfrm>
            <a:off x="1562201" y="2445075"/>
            <a:ext cx="2248125" cy="1861550"/>
          </a:xfrm>
          <a:prstGeom prst="rect">
            <a:avLst/>
          </a:prstGeom>
          <a:noFill/>
          <a:ln>
            <a:noFill/>
          </a:ln>
        </p:spPr>
      </p:pic>
      <p:pic>
        <p:nvPicPr>
          <p:cNvPr id="472" name="Google Shape;472;p38"/>
          <p:cNvPicPr preferRelativeResize="0"/>
          <p:nvPr/>
        </p:nvPicPr>
        <p:blipFill>
          <a:blip r:embed="rId6">
            <a:alphaModFix/>
          </a:blip>
          <a:stretch>
            <a:fillRect/>
          </a:stretch>
        </p:blipFill>
        <p:spPr>
          <a:xfrm>
            <a:off x="4688725" y="2571750"/>
            <a:ext cx="4019749" cy="1322281"/>
          </a:xfrm>
          <a:prstGeom prst="rect">
            <a:avLst/>
          </a:prstGeom>
          <a:noFill/>
          <a:ln>
            <a:noFill/>
          </a:ln>
        </p:spPr>
      </p:pic>
      <p:pic>
        <p:nvPicPr>
          <p:cNvPr id="473" name="Google Shape;473;p38"/>
          <p:cNvPicPr preferRelativeResize="0"/>
          <p:nvPr/>
        </p:nvPicPr>
        <p:blipFill>
          <a:blip r:embed="rId7">
            <a:alphaModFix/>
          </a:blip>
          <a:stretch>
            <a:fillRect/>
          </a:stretch>
        </p:blipFill>
        <p:spPr>
          <a:xfrm>
            <a:off x="416712" y="1037200"/>
            <a:ext cx="4272014" cy="1007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grpSp>
        <p:nvGrpSpPr>
          <p:cNvPr id="479" name="Google Shape;479;p39"/>
          <p:cNvGrpSpPr/>
          <p:nvPr/>
        </p:nvGrpSpPr>
        <p:grpSpPr>
          <a:xfrm>
            <a:off x="7184573" y="3078422"/>
            <a:ext cx="1968575" cy="2063828"/>
            <a:chOff x="9579430" y="4279454"/>
            <a:chExt cx="2624767" cy="2751770"/>
          </a:xfrm>
        </p:grpSpPr>
        <p:sp>
          <p:nvSpPr>
            <p:cNvPr id="480" name="Google Shape;480;p39"/>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1" name="Google Shape;481;p39"/>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2" name="Google Shape;482;p39"/>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3" name="Google Shape;483;p39"/>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484" name="Google Shape;484;p39"/>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sp>
        <p:nvSpPr>
          <p:cNvPr id="485" name="Google Shape;485;p39"/>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13</a:t>
            </a:fld>
            <a:endParaRPr/>
          </a:p>
        </p:txBody>
      </p:sp>
      <p:sp>
        <p:nvSpPr>
          <p:cNvPr id="486" name="Google Shape;486;p39"/>
          <p:cNvSpPr/>
          <p:nvPr/>
        </p:nvSpPr>
        <p:spPr>
          <a:xfrm>
            <a:off x="587161" y="417780"/>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7" name="Google Shape;487;p39"/>
          <p:cNvSpPr/>
          <p:nvPr/>
        </p:nvSpPr>
        <p:spPr>
          <a:xfrm>
            <a:off x="-1525" y="0"/>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8" name="Google Shape;488;p39"/>
          <p:cNvSpPr/>
          <p:nvPr/>
        </p:nvSpPr>
        <p:spPr>
          <a:xfrm>
            <a:off x="8037000" y="1331675"/>
            <a:ext cx="890100" cy="8094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89" name="Google Shape;489;p39"/>
          <p:cNvSpPr txBox="1"/>
          <p:nvPr/>
        </p:nvSpPr>
        <p:spPr>
          <a:xfrm>
            <a:off x="2229149" y="251300"/>
            <a:ext cx="6530611" cy="8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dirty="0">
                <a:solidFill>
                  <a:schemeClr val="lt1"/>
                </a:solidFill>
              </a:rPr>
              <a:t>	WHAT IS CONFIDENCE INTERVAL ? </a:t>
            </a:r>
            <a:endParaRPr sz="2300" b="1" dirty="0">
              <a:solidFill>
                <a:schemeClr val="lt1"/>
              </a:solidFill>
            </a:endParaRPr>
          </a:p>
        </p:txBody>
      </p:sp>
      <p:pic>
        <p:nvPicPr>
          <p:cNvPr id="490" name="Google Shape;490;p39"/>
          <p:cNvPicPr preferRelativeResize="0"/>
          <p:nvPr/>
        </p:nvPicPr>
        <p:blipFill>
          <a:blip r:embed="rId3">
            <a:alphaModFix/>
          </a:blip>
          <a:stretch>
            <a:fillRect/>
          </a:stretch>
        </p:blipFill>
        <p:spPr>
          <a:xfrm>
            <a:off x="5338900" y="2412050"/>
            <a:ext cx="3001101" cy="1144125"/>
          </a:xfrm>
          <a:prstGeom prst="rect">
            <a:avLst/>
          </a:prstGeom>
          <a:noFill/>
          <a:ln>
            <a:noFill/>
          </a:ln>
        </p:spPr>
      </p:pic>
      <p:pic>
        <p:nvPicPr>
          <p:cNvPr id="491" name="Google Shape;491;p39"/>
          <p:cNvPicPr preferRelativeResize="0"/>
          <p:nvPr/>
        </p:nvPicPr>
        <p:blipFill>
          <a:blip r:embed="rId4">
            <a:alphaModFix/>
          </a:blip>
          <a:stretch>
            <a:fillRect/>
          </a:stretch>
        </p:blipFill>
        <p:spPr>
          <a:xfrm>
            <a:off x="300825" y="1480350"/>
            <a:ext cx="4271175" cy="292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p:nvPr/>
        </p:nvSpPr>
        <p:spPr>
          <a:xfrm>
            <a:off x="0" y="-10125"/>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498" name="Google Shape;498;p40"/>
          <p:cNvGrpSpPr/>
          <p:nvPr/>
        </p:nvGrpSpPr>
        <p:grpSpPr>
          <a:xfrm>
            <a:off x="7184573" y="3078422"/>
            <a:ext cx="1968575" cy="2063828"/>
            <a:chOff x="9579430" y="4279454"/>
            <a:chExt cx="2624767" cy="2751770"/>
          </a:xfrm>
        </p:grpSpPr>
        <p:sp>
          <p:nvSpPr>
            <p:cNvPr id="499" name="Google Shape;499;p40"/>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0" name="Google Shape;500;p40"/>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1" name="Google Shape;501;p40"/>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2" name="Google Shape;502;p40"/>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03" name="Google Shape;503;p40"/>
          <p:cNvSpPr txBox="1">
            <a:spLocks noGrp="1"/>
          </p:cNvSpPr>
          <p:nvPr>
            <p:ph type="title"/>
          </p:nvPr>
        </p:nvSpPr>
        <p:spPr>
          <a:xfrm>
            <a:off x="485775" y="302419"/>
            <a:ext cx="8172450" cy="640556"/>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Constructing Confidence Interval</a:t>
            </a:r>
            <a:endParaRPr/>
          </a:p>
        </p:txBody>
      </p:sp>
      <p:sp>
        <p:nvSpPr>
          <p:cNvPr id="504" name="Google Shape;504;p40"/>
          <p:cNvSpPr txBox="1">
            <a:spLocks noGrp="1"/>
          </p:cNvSpPr>
          <p:nvPr>
            <p:ph type="sldNum" idx="12"/>
          </p:nvPr>
        </p:nvSpPr>
        <p:spPr>
          <a:xfrm>
            <a:off x="8340002" y="4767263"/>
            <a:ext cx="318221" cy="273844"/>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14</a:t>
            </a:fld>
            <a:endParaRPr/>
          </a:p>
        </p:txBody>
      </p:sp>
      <p:sp>
        <p:nvSpPr>
          <p:cNvPr id="505" name="Google Shape;505;p40"/>
          <p:cNvSpPr/>
          <p:nvPr/>
        </p:nvSpPr>
        <p:spPr>
          <a:xfrm>
            <a:off x="8537141" y="-272097"/>
            <a:ext cx="924296" cy="924296"/>
          </a:xfrm>
          <a:prstGeom prst="ellipse">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6" name="Google Shape;506;p40"/>
          <p:cNvSpPr/>
          <p:nvPr/>
        </p:nvSpPr>
        <p:spPr>
          <a:xfrm>
            <a:off x="852836" y="369142"/>
            <a:ext cx="409754" cy="409754"/>
          </a:xfrm>
          <a:prstGeom prst="ellipse">
            <a:avLst/>
          </a:pr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07" name="Google Shape;507;p40"/>
          <p:cNvGrpSpPr/>
          <p:nvPr/>
        </p:nvGrpSpPr>
        <p:grpSpPr>
          <a:xfrm>
            <a:off x="-23037" y="-10125"/>
            <a:ext cx="2716409" cy="5166159"/>
            <a:chOff x="-30716" y="-13500"/>
            <a:chExt cx="3621878" cy="6888212"/>
          </a:xfrm>
        </p:grpSpPr>
        <p:sp>
          <p:nvSpPr>
            <p:cNvPr id="508" name="Google Shape;508;p40"/>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09" name="Google Shape;509;p40"/>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0" name="Google Shape;510;p40"/>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11" name="Google Shape;511;p40"/>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512" name="Google Shape;512;p40" title="Screenshot 2025-04-03 at 8.37.07 PM.png"/>
          <p:cNvPicPr preferRelativeResize="0"/>
          <p:nvPr/>
        </p:nvPicPr>
        <p:blipFill>
          <a:blip r:embed="rId3">
            <a:alphaModFix/>
          </a:blip>
          <a:stretch>
            <a:fillRect/>
          </a:stretch>
        </p:blipFill>
        <p:spPr>
          <a:xfrm>
            <a:off x="1991625" y="1004400"/>
            <a:ext cx="5160724" cy="3202325"/>
          </a:xfrm>
          <a:prstGeom prst="rect">
            <a:avLst/>
          </a:prstGeom>
          <a:noFill/>
          <a:ln>
            <a:noFill/>
          </a:ln>
        </p:spPr>
      </p:pic>
      <p:sp>
        <p:nvSpPr>
          <p:cNvPr id="513" name="Google Shape;513;p40"/>
          <p:cNvSpPr txBox="1"/>
          <p:nvPr/>
        </p:nvSpPr>
        <p:spPr>
          <a:xfrm>
            <a:off x="208225" y="4206725"/>
            <a:ext cx="8510700" cy="69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400"/>
              </a:spcBef>
              <a:spcAft>
                <a:spcPts val="1400"/>
              </a:spcAft>
              <a:buNone/>
            </a:pPr>
            <a:r>
              <a:rPr lang="en-GB" sz="1000" dirty="0">
                <a:solidFill>
                  <a:schemeClr val="dk1"/>
                </a:solidFill>
              </a:rPr>
              <a:t>This plot demonstrates how confidence intervals work in estimating the </a:t>
            </a:r>
            <a:r>
              <a:rPr lang="en-GB" sz="1000" b="1" dirty="0">
                <a:solidFill>
                  <a:schemeClr val="dk1"/>
                </a:solidFill>
              </a:rPr>
              <a:t>true mean life expectancy</a:t>
            </a:r>
            <a:r>
              <a:rPr lang="en-GB" sz="1000" dirty="0">
                <a:solidFill>
                  <a:schemeClr val="dk1"/>
                </a:solidFill>
              </a:rPr>
              <a:t> based on sample data. The shaded regions show different levels of certainty (from 75% to 95%) about where the true mean lies. The more confident you want to be, the wider the interval needs to be.</a:t>
            </a:r>
            <a:endParaRPr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pic>
        <p:nvPicPr>
          <p:cNvPr id="519" name="Google Shape;519;p41"/>
          <p:cNvPicPr preferRelativeResize="0"/>
          <p:nvPr/>
        </p:nvPicPr>
        <p:blipFill rotWithShape="1">
          <a:blip r:embed="rId3">
            <a:alphaModFix/>
          </a:blip>
          <a:srcRect l="-2129" r="2129"/>
          <a:stretch/>
        </p:blipFill>
        <p:spPr>
          <a:xfrm>
            <a:off x="282323" y="1612375"/>
            <a:ext cx="8492451" cy="2865925"/>
          </a:xfrm>
          <a:prstGeom prst="rect">
            <a:avLst/>
          </a:prstGeom>
          <a:noFill/>
          <a:ln>
            <a:noFill/>
          </a:ln>
        </p:spPr>
      </p:pic>
      <p:grpSp>
        <p:nvGrpSpPr>
          <p:cNvPr id="520" name="Google Shape;520;p41"/>
          <p:cNvGrpSpPr/>
          <p:nvPr/>
        </p:nvGrpSpPr>
        <p:grpSpPr>
          <a:xfrm>
            <a:off x="7184573" y="3078422"/>
            <a:ext cx="1968575" cy="2063828"/>
            <a:chOff x="9579430" y="4279454"/>
            <a:chExt cx="2624767" cy="2751770"/>
          </a:xfrm>
        </p:grpSpPr>
        <p:sp>
          <p:nvSpPr>
            <p:cNvPr id="521" name="Google Shape;521;p41"/>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2" name="Google Shape;522;p41"/>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3" name="Google Shape;523;p41"/>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4" name="Google Shape;524;p41"/>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25" name="Google Shape;525;p41"/>
          <p:cNvSpPr/>
          <p:nvPr/>
        </p:nvSpPr>
        <p:spPr>
          <a:xfrm>
            <a:off x="0" y="-10125"/>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6" name="Google Shape;526;p41"/>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sp>
        <p:nvSpPr>
          <p:cNvPr id="527" name="Google Shape;527;p41"/>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15</a:t>
            </a:fld>
            <a:endParaRPr/>
          </a:p>
        </p:txBody>
      </p:sp>
      <p:sp>
        <p:nvSpPr>
          <p:cNvPr id="528" name="Google Shape;528;p41"/>
          <p:cNvSpPr/>
          <p:nvPr/>
        </p:nvSpPr>
        <p:spPr>
          <a:xfrm>
            <a:off x="8537141" y="-272097"/>
            <a:ext cx="924300" cy="9243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29" name="Google Shape;529;p41"/>
          <p:cNvSpPr/>
          <p:nvPr/>
        </p:nvSpPr>
        <p:spPr>
          <a:xfrm>
            <a:off x="852836" y="369143"/>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30" name="Google Shape;530;p41"/>
          <p:cNvGrpSpPr/>
          <p:nvPr/>
        </p:nvGrpSpPr>
        <p:grpSpPr>
          <a:xfrm>
            <a:off x="-23037" y="-10125"/>
            <a:ext cx="2716409" cy="5166159"/>
            <a:chOff x="-30716" y="-13500"/>
            <a:chExt cx="3621878" cy="6888212"/>
          </a:xfrm>
        </p:grpSpPr>
        <p:sp>
          <p:nvSpPr>
            <p:cNvPr id="531" name="Google Shape;531;p41"/>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2" name="Google Shape;532;p41"/>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3" name="Google Shape;533;p41"/>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34" name="Google Shape;534;p41"/>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42"/>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grpSp>
        <p:nvGrpSpPr>
          <p:cNvPr id="541" name="Google Shape;541;p42"/>
          <p:cNvGrpSpPr/>
          <p:nvPr/>
        </p:nvGrpSpPr>
        <p:grpSpPr>
          <a:xfrm>
            <a:off x="7557852" y="3448286"/>
            <a:ext cx="1586147" cy="1688761"/>
            <a:chOff x="9579430" y="4279454"/>
            <a:chExt cx="2624767" cy="2751770"/>
          </a:xfrm>
        </p:grpSpPr>
        <p:sp>
          <p:nvSpPr>
            <p:cNvPr id="542" name="Google Shape;542;p42"/>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3" name="Google Shape;543;p42"/>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4" name="Google Shape;544;p42"/>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45" name="Google Shape;545;p42"/>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46" name="Google Shape;546;p42"/>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16</a:t>
            </a:fld>
            <a:endParaRPr/>
          </a:p>
        </p:txBody>
      </p:sp>
      <p:pic>
        <p:nvPicPr>
          <p:cNvPr id="547" name="Google Shape;547;p42"/>
          <p:cNvPicPr preferRelativeResize="0"/>
          <p:nvPr/>
        </p:nvPicPr>
        <p:blipFill>
          <a:blip r:embed="rId3">
            <a:alphaModFix/>
          </a:blip>
          <a:stretch>
            <a:fillRect/>
          </a:stretch>
        </p:blipFill>
        <p:spPr>
          <a:xfrm>
            <a:off x="344675" y="1035325"/>
            <a:ext cx="5481726" cy="3823526"/>
          </a:xfrm>
          <a:prstGeom prst="rect">
            <a:avLst/>
          </a:prstGeom>
          <a:noFill/>
          <a:ln>
            <a:noFill/>
          </a:ln>
        </p:spPr>
      </p:pic>
      <p:sp>
        <p:nvSpPr>
          <p:cNvPr id="548" name="Google Shape;548;p42"/>
          <p:cNvSpPr/>
          <p:nvPr/>
        </p:nvSpPr>
        <p:spPr>
          <a:xfrm>
            <a:off x="852836" y="369143"/>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49" name="Google Shape;549;p42"/>
          <p:cNvGrpSpPr/>
          <p:nvPr/>
        </p:nvGrpSpPr>
        <p:grpSpPr>
          <a:xfrm>
            <a:off x="-23037" y="-10125"/>
            <a:ext cx="2716409" cy="5166159"/>
            <a:chOff x="-30716" y="-13500"/>
            <a:chExt cx="3621878" cy="6888212"/>
          </a:xfrm>
        </p:grpSpPr>
        <p:sp>
          <p:nvSpPr>
            <p:cNvPr id="550" name="Google Shape;550;p42"/>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1" name="Google Shape;551;p42"/>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2" name="Google Shape;552;p42"/>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3" name="Google Shape;553;p42"/>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54" name="Google Shape;554;p42"/>
          <p:cNvSpPr/>
          <p:nvPr/>
        </p:nvSpPr>
        <p:spPr>
          <a:xfrm>
            <a:off x="0" y="-10125"/>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55" name="Google Shape;555;p42"/>
          <p:cNvSpPr/>
          <p:nvPr/>
        </p:nvSpPr>
        <p:spPr>
          <a:xfrm>
            <a:off x="8537141" y="-272097"/>
            <a:ext cx="924300" cy="9243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556" name="Google Shape;556;p42"/>
          <p:cNvPicPr preferRelativeResize="0"/>
          <p:nvPr/>
        </p:nvPicPr>
        <p:blipFill>
          <a:blip r:embed="rId4">
            <a:alphaModFix/>
          </a:blip>
          <a:stretch>
            <a:fillRect/>
          </a:stretch>
        </p:blipFill>
        <p:spPr>
          <a:xfrm>
            <a:off x="5947350" y="2217950"/>
            <a:ext cx="2645475" cy="1489625"/>
          </a:xfrm>
          <a:prstGeom prst="rect">
            <a:avLst/>
          </a:prstGeom>
          <a:noFill/>
          <a:ln>
            <a:noFill/>
          </a:ln>
        </p:spPr>
      </p:pic>
      <p:sp>
        <p:nvSpPr>
          <p:cNvPr id="557" name="Google Shape;557;p42"/>
          <p:cNvSpPr txBox="1"/>
          <p:nvPr/>
        </p:nvSpPr>
        <p:spPr>
          <a:xfrm>
            <a:off x="2425200" y="294750"/>
            <a:ext cx="4615200" cy="55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2700">
                <a:solidFill>
                  <a:schemeClr val="lt1"/>
                </a:solidFill>
                <a:latin typeface="Franklin Gothic"/>
                <a:ea typeface="Franklin Gothic"/>
                <a:cs typeface="Franklin Gothic"/>
                <a:sym typeface="Franklin Gothic"/>
              </a:rPr>
              <a:t>Hypothesis Testing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43"/>
          <p:cNvPicPr preferRelativeResize="0"/>
          <p:nvPr/>
        </p:nvPicPr>
        <p:blipFill>
          <a:blip r:embed="rId3">
            <a:alphaModFix/>
          </a:blip>
          <a:stretch>
            <a:fillRect/>
          </a:stretch>
        </p:blipFill>
        <p:spPr>
          <a:xfrm>
            <a:off x="392425" y="1457149"/>
            <a:ext cx="8096574" cy="3310125"/>
          </a:xfrm>
          <a:prstGeom prst="rect">
            <a:avLst/>
          </a:prstGeom>
          <a:noFill/>
          <a:ln>
            <a:noFill/>
          </a:ln>
        </p:spPr>
      </p:pic>
      <p:grpSp>
        <p:nvGrpSpPr>
          <p:cNvPr id="564" name="Google Shape;564;p43"/>
          <p:cNvGrpSpPr/>
          <p:nvPr/>
        </p:nvGrpSpPr>
        <p:grpSpPr>
          <a:xfrm>
            <a:off x="7184573" y="3078422"/>
            <a:ext cx="1968575" cy="2063828"/>
            <a:chOff x="9579430" y="4279454"/>
            <a:chExt cx="2624767" cy="2751770"/>
          </a:xfrm>
        </p:grpSpPr>
        <p:sp>
          <p:nvSpPr>
            <p:cNvPr id="565" name="Google Shape;565;p43"/>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6" name="Google Shape;566;p43"/>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7" name="Google Shape;567;p43"/>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68" name="Google Shape;568;p43"/>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69" name="Google Shape;569;p43"/>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sp>
        <p:nvSpPr>
          <p:cNvPr id="570" name="Google Shape;570;p43"/>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17</a:t>
            </a:fld>
            <a:endParaRPr/>
          </a:p>
        </p:txBody>
      </p:sp>
      <p:sp>
        <p:nvSpPr>
          <p:cNvPr id="571" name="Google Shape;571;p43"/>
          <p:cNvSpPr/>
          <p:nvPr/>
        </p:nvSpPr>
        <p:spPr>
          <a:xfrm>
            <a:off x="852836" y="369143"/>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572" name="Google Shape;572;p43"/>
          <p:cNvGrpSpPr/>
          <p:nvPr/>
        </p:nvGrpSpPr>
        <p:grpSpPr>
          <a:xfrm>
            <a:off x="-23037" y="-10125"/>
            <a:ext cx="2716409" cy="5166159"/>
            <a:chOff x="-30716" y="-13500"/>
            <a:chExt cx="3621878" cy="6888212"/>
          </a:xfrm>
        </p:grpSpPr>
        <p:sp>
          <p:nvSpPr>
            <p:cNvPr id="573" name="Google Shape;573;p43"/>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4" name="Google Shape;574;p43"/>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5" name="Google Shape;575;p43"/>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6" name="Google Shape;576;p43"/>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577" name="Google Shape;577;p43"/>
          <p:cNvSpPr/>
          <p:nvPr/>
        </p:nvSpPr>
        <p:spPr>
          <a:xfrm>
            <a:off x="0" y="-10125"/>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8" name="Google Shape;578;p43"/>
          <p:cNvSpPr/>
          <p:nvPr/>
        </p:nvSpPr>
        <p:spPr>
          <a:xfrm>
            <a:off x="8537141" y="-272097"/>
            <a:ext cx="924300" cy="9243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79" name="Google Shape;579;p43"/>
          <p:cNvSpPr txBox="1"/>
          <p:nvPr/>
        </p:nvSpPr>
        <p:spPr>
          <a:xfrm>
            <a:off x="589475" y="2420425"/>
            <a:ext cx="770400" cy="40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latin typeface="Calibri"/>
                <a:ea typeface="Calibri"/>
                <a:cs typeface="Calibri"/>
                <a:sym typeface="Calibri"/>
              </a:rPr>
              <a:t>0.1365</a:t>
            </a:r>
            <a:endParaRPr b="1">
              <a:solidFill>
                <a:srgbClr val="666666"/>
              </a:solidFill>
              <a:latin typeface="Calibri"/>
              <a:ea typeface="Calibri"/>
              <a:cs typeface="Calibri"/>
              <a:sym typeface="Calibri"/>
            </a:endParaRPr>
          </a:p>
        </p:txBody>
      </p:sp>
      <p:sp>
        <p:nvSpPr>
          <p:cNvPr id="580" name="Google Shape;580;p43"/>
          <p:cNvSpPr txBox="1"/>
          <p:nvPr/>
        </p:nvSpPr>
        <p:spPr>
          <a:xfrm>
            <a:off x="595575" y="3741075"/>
            <a:ext cx="924300" cy="27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latin typeface="Calibri"/>
                <a:ea typeface="Calibri"/>
                <a:cs typeface="Calibri"/>
                <a:sym typeface="Calibri"/>
              </a:rPr>
              <a:t>-1.4890</a:t>
            </a:r>
            <a:endParaRPr b="1">
              <a:solidFill>
                <a:srgbClr val="666666"/>
              </a:solidFill>
              <a:latin typeface="Calibri"/>
              <a:ea typeface="Calibri"/>
              <a:cs typeface="Calibri"/>
              <a:sym typeface="Calibri"/>
            </a:endParaRPr>
          </a:p>
        </p:txBody>
      </p:sp>
      <p:sp>
        <p:nvSpPr>
          <p:cNvPr id="581" name="Google Shape;581;p43"/>
          <p:cNvSpPr txBox="1"/>
          <p:nvPr/>
        </p:nvSpPr>
        <p:spPr>
          <a:xfrm>
            <a:off x="7091100" y="3078425"/>
            <a:ext cx="1319700" cy="13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latin typeface="Calibri"/>
                <a:ea typeface="Calibri"/>
                <a:cs typeface="Calibri"/>
                <a:sym typeface="Calibri"/>
              </a:rPr>
              <a:t>As P-Value is not less than α (0.05)</a:t>
            </a:r>
            <a:endParaRPr b="1">
              <a:solidFill>
                <a:srgbClr val="666666"/>
              </a:solidFill>
              <a:latin typeface="Calibri"/>
              <a:ea typeface="Calibri"/>
              <a:cs typeface="Calibri"/>
              <a:sym typeface="Calibri"/>
            </a:endParaRPr>
          </a:p>
          <a:p>
            <a:pPr marL="0" lvl="0" indent="0" algn="l" rtl="0">
              <a:spcBef>
                <a:spcPts val="0"/>
              </a:spcBef>
              <a:spcAft>
                <a:spcPts val="0"/>
              </a:spcAft>
              <a:buNone/>
            </a:pPr>
            <a:r>
              <a:rPr lang="en-GB" b="1">
                <a:solidFill>
                  <a:srgbClr val="666666"/>
                </a:solidFill>
                <a:latin typeface="Calibri"/>
                <a:ea typeface="Calibri"/>
                <a:cs typeface="Calibri"/>
                <a:sym typeface="Calibri"/>
              </a:rPr>
              <a:t>So we fail to reject the null hypothesis.</a:t>
            </a:r>
            <a:endParaRPr b="1">
              <a:solidFill>
                <a:srgbClr val="666666"/>
              </a:solidFill>
              <a:latin typeface="Calibri"/>
              <a:ea typeface="Calibri"/>
              <a:cs typeface="Calibri"/>
              <a:sym typeface="Calibri"/>
            </a:endParaRPr>
          </a:p>
        </p:txBody>
      </p:sp>
      <p:sp>
        <p:nvSpPr>
          <p:cNvPr id="582" name="Google Shape;582;p43"/>
          <p:cNvSpPr txBox="1"/>
          <p:nvPr/>
        </p:nvSpPr>
        <p:spPr>
          <a:xfrm>
            <a:off x="2693379" y="220350"/>
            <a:ext cx="4014600" cy="558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GB" sz="2700">
                <a:solidFill>
                  <a:schemeClr val="lt1"/>
                </a:solidFill>
                <a:latin typeface="Franklin Gothic"/>
                <a:ea typeface="Franklin Gothic"/>
                <a:cs typeface="Franklin Gothic"/>
                <a:sym typeface="Franklin Gothic"/>
              </a:rPr>
              <a:t>Hypothesis Testing</a:t>
            </a:r>
            <a:endParaRPr/>
          </a:p>
        </p:txBody>
      </p:sp>
      <p:pic>
        <p:nvPicPr>
          <p:cNvPr id="583" name="Google Shape;583;p43"/>
          <p:cNvPicPr preferRelativeResize="0"/>
          <p:nvPr/>
        </p:nvPicPr>
        <p:blipFill>
          <a:blip r:embed="rId4">
            <a:alphaModFix/>
          </a:blip>
          <a:stretch>
            <a:fillRect/>
          </a:stretch>
        </p:blipFill>
        <p:spPr>
          <a:xfrm rot="10800000" flipH="1">
            <a:off x="3149525" y="2771500"/>
            <a:ext cx="350200" cy="7858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587"/>
        <p:cNvGrpSpPr/>
        <p:nvPr/>
      </p:nvGrpSpPr>
      <p:grpSpPr>
        <a:xfrm>
          <a:off x="0" y="0"/>
          <a:ext cx="0" cy="0"/>
          <a:chOff x="0" y="0"/>
          <a:chExt cx="0" cy="0"/>
        </a:xfrm>
      </p:grpSpPr>
      <p:pic>
        <p:nvPicPr>
          <p:cNvPr id="588" name="Google Shape;588;p44"/>
          <p:cNvPicPr preferRelativeResize="0"/>
          <p:nvPr/>
        </p:nvPicPr>
        <p:blipFill>
          <a:blip r:embed="rId3">
            <a:alphaModFix/>
          </a:blip>
          <a:stretch>
            <a:fillRect/>
          </a:stretch>
        </p:blipFill>
        <p:spPr>
          <a:xfrm>
            <a:off x="8498625" y="2508175"/>
            <a:ext cx="318300" cy="703200"/>
          </a:xfrm>
          <a:prstGeom prst="rect">
            <a:avLst/>
          </a:prstGeom>
          <a:noFill/>
          <a:ln>
            <a:noFill/>
          </a:ln>
        </p:spPr>
      </p:pic>
      <p:grpSp>
        <p:nvGrpSpPr>
          <p:cNvPr id="589" name="Google Shape;589;p44"/>
          <p:cNvGrpSpPr/>
          <p:nvPr/>
        </p:nvGrpSpPr>
        <p:grpSpPr>
          <a:xfrm>
            <a:off x="7357748" y="3079672"/>
            <a:ext cx="1968575" cy="2063828"/>
            <a:chOff x="9579430" y="4279454"/>
            <a:chExt cx="2624767" cy="2751770"/>
          </a:xfrm>
        </p:grpSpPr>
        <p:sp>
          <p:nvSpPr>
            <p:cNvPr id="590" name="Google Shape;590;p44"/>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1" name="Google Shape;591;p44"/>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2" name="Google Shape;592;p44"/>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3" name="Google Shape;593;p44"/>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594" name="Google Shape;594;p44"/>
          <p:cNvGrpSpPr/>
          <p:nvPr/>
        </p:nvGrpSpPr>
        <p:grpSpPr>
          <a:xfrm>
            <a:off x="4442325" y="1327740"/>
            <a:ext cx="4610025" cy="3084333"/>
            <a:chOff x="5397500" y="1854200"/>
            <a:chExt cx="6146700" cy="4112444"/>
          </a:xfrm>
        </p:grpSpPr>
        <p:sp>
          <p:nvSpPr>
            <p:cNvPr id="595" name="Google Shape;595;p44"/>
            <p:cNvSpPr/>
            <p:nvPr/>
          </p:nvSpPr>
          <p:spPr>
            <a:xfrm>
              <a:off x="5397500" y="18542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6" name="Google Shape;596;p44"/>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7" name="Google Shape;597;p44"/>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598" name="Google Shape;598;p44"/>
            <p:cNvSpPr txBox="1"/>
            <p:nvPr/>
          </p:nvSpPr>
          <p:spPr>
            <a:xfrm>
              <a:off x="8361036" y="3571681"/>
              <a:ext cx="2045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sp>
          <p:nvSpPr>
            <p:cNvPr id="599" name="Google Shape;599;p44"/>
            <p:cNvSpPr txBox="1"/>
            <p:nvPr/>
          </p:nvSpPr>
          <p:spPr>
            <a:xfrm>
              <a:off x="8540269" y="4968414"/>
              <a:ext cx="1793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grpSp>
          <p:nvGrpSpPr>
            <p:cNvPr id="600" name="Google Shape;600;p44"/>
            <p:cNvGrpSpPr/>
            <p:nvPr/>
          </p:nvGrpSpPr>
          <p:grpSpPr>
            <a:xfrm>
              <a:off x="10869036" y="2246312"/>
              <a:ext cx="187325" cy="346076"/>
              <a:chOff x="6381751" y="1450976"/>
              <a:chExt cx="187325" cy="346076"/>
            </a:xfrm>
          </p:grpSpPr>
          <p:sp>
            <p:nvSpPr>
              <p:cNvPr id="601" name="Google Shape;601;p44"/>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2" name="Google Shape;602;p44"/>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03" name="Google Shape;603;p44"/>
              <p:cNvCxnSpPr/>
              <p:nvPr/>
            </p:nvCxnSpPr>
            <p:spPr>
              <a:xfrm rot="10800000">
                <a:off x="6546851" y="1668489"/>
                <a:ext cx="0" cy="22200"/>
              </a:xfrm>
              <a:prstGeom prst="straightConnector1">
                <a:avLst/>
              </a:prstGeom>
              <a:noFill/>
              <a:ln w="12700" cap="flat" cmpd="sng">
                <a:solidFill>
                  <a:schemeClr val="lt1"/>
                </a:solidFill>
                <a:prstDash val="solid"/>
                <a:round/>
                <a:headEnd type="none" w="med" len="med"/>
                <a:tailEnd type="none" w="med" len="med"/>
              </a:ln>
            </p:spPr>
          </p:cxnSp>
        </p:grpSp>
        <p:grpSp>
          <p:nvGrpSpPr>
            <p:cNvPr id="604" name="Google Shape;604;p44"/>
            <p:cNvGrpSpPr/>
            <p:nvPr/>
          </p:nvGrpSpPr>
          <p:grpSpPr>
            <a:xfrm>
              <a:off x="10778548" y="3737334"/>
              <a:ext cx="338138" cy="346076"/>
              <a:chOff x="8455025" y="3617913"/>
              <a:chExt cx="338138" cy="346076"/>
            </a:xfrm>
          </p:grpSpPr>
          <p:sp>
            <p:nvSpPr>
              <p:cNvPr id="605" name="Google Shape;605;p44"/>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6" name="Google Shape;606;p44"/>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07" name="Google Shape;607;p44"/>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08" name="Google Shape;608;p44"/>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609" name="Google Shape;609;p44"/>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610" name="Google Shape;610;p44"/>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cxnSp>
            <p:nvCxnSpPr>
              <p:cNvPr id="611" name="Google Shape;611;p44"/>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grpSp>
        <p:grpSp>
          <p:nvGrpSpPr>
            <p:cNvPr id="612" name="Google Shape;612;p44"/>
            <p:cNvGrpSpPr/>
            <p:nvPr/>
          </p:nvGrpSpPr>
          <p:grpSpPr>
            <a:xfrm>
              <a:off x="10775373" y="5225182"/>
              <a:ext cx="344488" cy="352425"/>
              <a:chOff x="7734300" y="4332288"/>
              <a:chExt cx="344488" cy="352425"/>
            </a:xfrm>
          </p:grpSpPr>
          <p:sp>
            <p:nvSpPr>
              <p:cNvPr id="613" name="Google Shape;613;p44"/>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4" name="Google Shape;614;p44"/>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5" name="Google Shape;615;p44"/>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6" name="Google Shape;616;p44"/>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17" name="Google Shape;617;p44"/>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18" name="Google Shape;618;p44"/>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619" name="Google Shape;619;p44"/>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620" name="Google Shape;620;p44"/>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621" name="Google Shape;621;p44"/>
              <p:cNvCxnSpPr/>
              <p:nvPr/>
            </p:nvCxnSpPr>
            <p:spPr>
              <a:xfrm rot="10800000">
                <a:off x="8045463"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622" name="Google Shape;622;p44"/>
              <p:cNvCxnSpPr/>
              <p:nvPr/>
            </p:nvCxnSpPr>
            <p:spPr>
              <a:xfrm rot="10800000" flipH="1">
                <a:off x="7937500"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623" name="Google Shape;623;p44"/>
              <p:cNvCxnSpPr/>
              <p:nvPr/>
            </p:nvCxnSpPr>
            <p:spPr>
              <a:xfrm>
                <a:off x="7913688" y="4414838"/>
                <a:ext cx="15900" cy="0"/>
              </a:xfrm>
              <a:prstGeom prst="straightConnector1">
                <a:avLst/>
              </a:prstGeom>
              <a:noFill/>
              <a:ln w="12700" cap="flat" cmpd="sng">
                <a:solidFill>
                  <a:schemeClr val="lt1"/>
                </a:solidFill>
                <a:prstDash val="solid"/>
                <a:round/>
                <a:headEnd type="none" w="med" len="med"/>
                <a:tailEnd type="none" w="med" len="med"/>
              </a:ln>
            </p:spPr>
          </p:cxnSp>
          <p:cxnSp>
            <p:nvCxnSpPr>
              <p:cNvPr id="624" name="Google Shape;624;p44"/>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sp>
        <p:nvSpPr>
          <p:cNvPr id="625" name="Google Shape;625;p44"/>
          <p:cNvSpPr/>
          <p:nvPr/>
        </p:nvSpPr>
        <p:spPr>
          <a:xfrm>
            <a:off x="0" y="0"/>
            <a:ext cx="7829398" cy="5143499"/>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6" name="Google Shape;626;p44"/>
          <p:cNvSpPr txBox="1">
            <a:spLocks noGrp="1"/>
          </p:cNvSpPr>
          <p:nvPr>
            <p:ph type="title"/>
          </p:nvPr>
        </p:nvSpPr>
        <p:spPr>
          <a:xfrm>
            <a:off x="127150" y="389725"/>
            <a:ext cx="4931700" cy="791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Franklin Gothic"/>
              <a:buNone/>
            </a:pPr>
            <a:r>
              <a:rPr lang="en-GB" dirty="0">
                <a:solidFill>
                  <a:srgbClr val="1F1F1F"/>
                </a:solidFill>
              </a:rPr>
              <a:t>Correlation of Life Expectancy with All Other Columns</a:t>
            </a:r>
            <a:endParaRPr dirty="0">
              <a:solidFill>
                <a:srgbClr val="1F1F1F"/>
              </a:solidFill>
            </a:endParaRPr>
          </a:p>
        </p:txBody>
      </p:sp>
      <p:sp>
        <p:nvSpPr>
          <p:cNvPr id="627" name="Google Shape;627;p44"/>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18</a:t>
            </a:fld>
            <a:endParaRPr>
              <a:solidFill>
                <a:schemeClr val="lt1"/>
              </a:solidFill>
            </a:endParaRPr>
          </a:p>
        </p:txBody>
      </p:sp>
      <p:sp>
        <p:nvSpPr>
          <p:cNvPr id="628" name="Google Shape;628;p44"/>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sp>
        <p:nvSpPr>
          <p:cNvPr id="629" name="Google Shape;629;p44"/>
          <p:cNvSpPr txBox="1"/>
          <p:nvPr/>
        </p:nvSpPr>
        <p:spPr>
          <a:xfrm>
            <a:off x="6436125" y="2508175"/>
            <a:ext cx="2417700" cy="70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100">
                <a:solidFill>
                  <a:schemeClr val="dk1"/>
                </a:solidFill>
              </a:rPr>
              <a:t>Positive Correlation</a:t>
            </a:r>
            <a:r>
              <a:rPr lang="en-GB" sz="1200">
                <a:solidFill>
                  <a:schemeClr val="dk1"/>
                </a:solidFill>
              </a:rPr>
              <a:t> </a:t>
            </a:r>
            <a:r>
              <a:rPr lang="en-GB" sz="1300">
                <a:solidFill>
                  <a:schemeClr val="dk1"/>
                </a:solidFill>
              </a:rPr>
              <a:t>-</a:t>
            </a:r>
            <a:r>
              <a:rPr lang="en-GB" sz="1100">
                <a:solidFill>
                  <a:schemeClr val="dk1"/>
                </a:solidFill>
              </a:rPr>
              <a:t>When one variable increases, the other also increases.</a:t>
            </a:r>
            <a:endParaRPr sz="1100">
              <a:solidFill>
                <a:schemeClr val="dk1"/>
              </a:solidFill>
            </a:endParaRPr>
          </a:p>
          <a:p>
            <a:pPr marL="0" lvl="0" indent="0" algn="l" rtl="0">
              <a:spcBef>
                <a:spcPts val="400"/>
              </a:spcBef>
              <a:spcAft>
                <a:spcPts val="0"/>
              </a:spcAft>
              <a:buNone/>
            </a:pPr>
            <a:endParaRPr sz="1200">
              <a:solidFill>
                <a:schemeClr val="dk1"/>
              </a:solidFill>
              <a:latin typeface="Calibri"/>
              <a:ea typeface="Calibri"/>
              <a:cs typeface="Calibri"/>
              <a:sym typeface="Calibri"/>
            </a:endParaRPr>
          </a:p>
        </p:txBody>
      </p:sp>
      <p:sp>
        <p:nvSpPr>
          <p:cNvPr id="630" name="Google Shape;630;p44"/>
          <p:cNvSpPr txBox="1"/>
          <p:nvPr/>
        </p:nvSpPr>
        <p:spPr>
          <a:xfrm>
            <a:off x="6498921" y="2631290"/>
            <a:ext cx="2252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sp>
        <p:nvSpPr>
          <p:cNvPr id="631" name="Google Shape;631;p44"/>
          <p:cNvSpPr txBox="1"/>
          <p:nvPr/>
        </p:nvSpPr>
        <p:spPr>
          <a:xfrm>
            <a:off x="6682713" y="3637725"/>
            <a:ext cx="2417700" cy="70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GB" sz="1100" dirty="0">
                <a:solidFill>
                  <a:schemeClr val="dk1"/>
                </a:solidFill>
              </a:rPr>
              <a:t>Negative Correlation</a:t>
            </a:r>
            <a:r>
              <a:rPr lang="en-GB" sz="1200" dirty="0">
                <a:solidFill>
                  <a:schemeClr val="dk1"/>
                </a:solidFill>
              </a:rPr>
              <a:t> </a:t>
            </a:r>
            <a:r>
              <a:rPr lang="en-GB" sz="1300" dirty="0">
                <a:solidFill>
                  <a:schemeClr val="dk1"/>
                </a:solidFill>
              </a:rPr>
              <a:t>-</a:t>
            </a:r>
            <a:r>
              <a:rPr lang="en-GB" sz="1100" dirty="0">
                <a:solidFill>
                  <a:schemeClr val="dk1"/>
                </a:solidFill>
              </a:rPr>
              <a:t>When one variable increases, the other decreases.</a:t>
            </a:r>
            <a:br>
              <a:rPr lang="en-GB" sz="1100" dirty="0">
                <a:solidFill>
                  <a:schemeClr val="dk1"/>
                </a:solidFill>
              </a:rPr>
            </a:br>
            <a:endParaRPr sz="1100" dirty="0">
              <a:solidFill>
                <a:schemeClr val="dk1"/>
              </a:solidFill>
            </a:endParaRPr>
          </a:p>
          <a:p>
            <a:pPr marL="0" lvl="0" indent="0" algn="l" rtl="0">
              <a:lnSpc>
                <a:spcPct val="115000"/>
              </a:lnSpc>
              <a:spcBef>
                <a:spcPts val="1400"/>
              </a:spcBef>
              <a:spcAft>
                <a:spcPts val="0"/>
              </a:spcAft>
              <a:buNone/>
            </a:pPr>
            <a:endParaRPr sz="1100" dirty="0">
              <a:solidFill>
                <a:schemeClr val="dk1"/>
              </a:solidFill>
            </a:endParaRPr>
          </a:p>
          <a:p>
            <a:pPr marL="0" lvl="0" indent="0" algn="l" rtl="0">
              <a:spcBef>
                <a:spcPts val="400"/>
              </a:spcBef>
              <a:spcAft>
                <a:spcPts val="0"/>
              </a:spcAft>
              <a:buNone/>
            </a:pPr>
            <a:endParaRPr sz="1200" dirty="0">
              <a:solidFill>
                <a:schemeClr val="dk1"/>
              </a:solidFill>
              <a:latin typeface="Calibri"/>
              <a:ea typeface="Calibri"/>
              <a:cs typeface="Calibri"/>
              <a:sym typeface="Calibri"/>
            </a:endParaRPr>
          </a:p>
        </p:txBody>
      </p:sp>
      <p:pic>
        <p:nvPicPr>
          <p:cNvPr id="632" name="Google Shape;632;p44"/>
          <p:cNvPicPr preferRelativeResize="0"/>
          <p:nvPr/>
        </p:nvPicPr>
        <p:blipFill>
          <a:blip r:embed="rId4">
            <a:alphaModFix/>
          </a:blip>
          <a:stretch>
            <a:fillRect/>
          </a:stretch>
        </p:blipFill>
        <p:spPr>
          <a:xfrm>
            <a:off x="6682725" y="1181100"/>
            <a:ext cx="1968575" cy="1243450"/>
          </a:xfrm>
          <a:prstGeom prst="rect">
            <a:avLst/>
          </a:prstGeom>
          <a:noFill/>
          <a:ln>
            <a:noFill/>
          </a:ln>
        </p:spPr>
      </p:pic>
      <p:pic>
        <p:nvPicPr>
          <p:cNvPr id="633" name="Google Shape;633;p44"/>
          <p:cNvPicPr preferRelativeResize="0"/>
          <p:nvPr/>
        </p:nvPicPr>
        <p:blipFill>
          <a:blip r:embed="rId3">
            <a:alphaModFix/>
          </a:blip>
          <a:stretch>
            <a:fillRect/>
          </a:stretch>
        </p:blipFill>
        <p:spPr>
          <a:xfrm>
            <a:off x="8533996" y="1451225"/>
            <a:ext cx="247550" cy="703200"/>
          </a:xfrm>
          <a:prstGeom prst="rect">
            <a:avLst/>
          </a:prstGeom>
          <a:noFill/>
          <a:ln>
            <a:noFill/>
          </a:ln>
        </p:spPr>
      </p:pic>
      <p:pic>
        <p:nvPicPr>
          <p:cNvPr id="634" name="Google Shape;634;p44"/>
          <p:cNvPicPr preferRelativeResize="0"/>
          <p:nvPr/>
        </p:nvPicPr>
        <p:blipFill rotWithShape="1">
          <a:blip r:embed="rId5">
            <a:alphaModFix/>
          </a:blip>
          <a:srcRect l="1548" r="1683"/>
          <a:stretch/>
        </p:blipFill>
        <p:spPr>
          <a:xfrm>
            <a:off x="127150" y="1175200"/>
            <a:ext cx="6125575" cy="363641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638"/>
        <p:cNvGrpSpPr/>
        <p:nvPr/>
      </p:nvGrpSpPr>
      <p:grpSpPr>
        <a:xfrm>
          <a:off x="0" y="0"/>
          <a:ext cx="0" cy="0"/>
          <a:chOff x="0" y="0"/>
          <a:chExt cx="0" cy="0"/>
        </a:xfrm>
      </p:grpSpPr>
      <p:grpSp>
        <p:nvGrpSpPr>
          <p:cNvPr id="639" name="Google Shape;639;p45"/>
          <p:cNvGrpSpPr/>
          <p:nvPr/>
        </p:nvGrpSpPr>
        <p:grpSpPr>
          <a:xfrm>
            <a:off x="-12" y="991565"/>
            <a:ext cx="4610025" cy="3094608"/>
            <a:chOff x="5397500" y="1840500"/>
            <a:chExt cx="6146700" cy="4126144"/>
          </a:xfrm>
        </p:grpSpPr>
        <p:sp>
          <p:nvSpPr>
            <p:cNvPr id="640" name="Google Shape;640;p45"/>
            <p:cNvSpPr/>
            <p:nvPr/>
          </p:nvSpPr>
          <p:spPr>
            <a:xfrm>
              <a:off x="5397500" y="18405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1" name="Google Shape;641;p45"/>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2" name="Google Shape;642;p45"/>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3" name="Google Shape;643;p45"/>
            <p:cNvSpPr txBox="1"/>
            <p:nvPr/>
          </p:nvSpPr>
          <p:spPr>
            <a:xfrm>
              <a:off x="6581034" y="2184831"/>
              <a:ext cx="3524400" cy="2463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200">
                  <a:solidFill>
                    <a:schemeClr val="dk1"/>
                  </a:solidFill>
                </a:rPr>
                <a:t>Strong positive correlation: </a:t>
              </a:r>
              <a:r>
                <a:rPr lang="en-GB" sz="1200" b="1">
                  <a:solidFill>
                    <a:schemeClr val="dk1"/>
                  </a:solidFill>
                </a:rPr>
                <a:t>r = 0.6412</a:t>
              </a:r>
              <a:endParaRPr sz="1200"/>
            </a:p>
          </p:txBody>
        </p:sp>
        <p:sp>
          <p:nvSpPr>
            <p:cNvPr id="644" name="Google Shape;644;p45"/>
            <p:cNvSpPr txBox="1"/>
            <p:nvPr/>
          </p:nvSpPr>
          <p:spPr>
            <a:xfrm>
              <a:off x="6572567" y="3563931"/>
              <a:ext cx="41901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dk1"/>
                  </a:solidFill>
                </a:rPr>
                <a:t>R² = 0.4112</a:t>
              </a:r>
              <a:r>
                <a:rPr lang="en-GB" sz="1100">
                  <a:solidFill>
                    <a:schemeClr val="dk1"/>
                  </a:solidFill>
                </a:rPr>
                <a:t>: Polio coverage explains ~41% of variance in life expectancy</a:t>
              </a:r>
              <a:endParaRPr sz="1100"/>
            </a:p>
          </p:txBody>
        </p:sp>
        <p:sp>
          <p:nvSpPr>
            <p:cNvPr id="645" name="Google Shape;645;p45"/>
            <p:cNvSpPr txBox="1"/>
            <p:nvPr/>
          </p:nvSpPr>
          <p:spPr>
            <a:xfrm>
              <a:off x="8540269" y="4968414"/>
              <a:ext cx="1793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grpSp>
          <p:nvGrpSpPr>
            <p:cNvPr id="646" name="Google Shape;646;p45"/>
            <p:cNvGrpSpPr/>
            <p:nvPr/>
          </p:nvGrpSpPr>
          <p:grpSpPr>
            <a:xfrm>
              <a:off x="10775373" y="5225182"/>
              <a:ext cx="344488" cy="352425"/>
              <a:chOff x="7734300" y="4332288"/>
              <a:chExt cx="344488" cy="352425"/>
            </a:xfrm>
          </p:grpSpPr>
          <p:sp>
            <p:nvSpPr>
              <p:cNvPr id="647" name="Google Shape;647;p45"/>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8" name="Google Shape;648;p45"/>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49" name="Google Shape;649;p45"/>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0" name="Google Shape;650;p45"/>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1" name="Google Shape;651;p45"/>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52" name="Google Shape;652;p45"/>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653" name="Google Shape;653;p45"/>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654" name="Google Shape;654;p45"/>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655" name="Google Shape;655;p45"/>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nvGrpSpPr>
            <p:cNvPr id="656" name="Google Shape;656;p45"/>
            <p:cNvGrpSpPr/>
            <p:nvPr/>
          </p:nvGrpSpPr>
          <p:grpSpPr>
            <a:xfrm>
              <a:off x="10778548" y="3737334"/>
              <a:ext cx="338138" cy="346076"/>
              <a:chOff x="8455025" y="3617913"/>
              <a:chExt cx="338138" cy="346076"/>
            </a:xfrm>
          </p:grpSpPr>
          <p:sp>
            <p:nvSpPr>
              <p:cNvPr id="657" name="Google Shape;657;p45"/>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58" name="Google Shape;658;p45"/>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59" name="Google Shape;659;p45"/>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660" name="Google Shape;660;p45"/>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661" name="Google Shape;661;p45"/>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sp>
            <p:nvSpPr>
              <p:cNvPr id="662" name="Google Shape;662;p45"/>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3" name="Google Shape;663;p45"/>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64" name="Google Shape;664;p45"/>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grpSp>
        <p:grpSp>
          <p:nvGrpSpPr>
            <p:cNvPr id="665" name="Google Shape;665;p45"/>
            <p:cNvGrpSpPr/>
            <p:nvPr/>
          </p:nvGrpSpPr>
          <p:grpSpPr>
            <a:xfrm>
              <a:off x="10838873" y="2246312"/>
              <a:ext cx="217488" cy="346076"/>
              <a:chOff x="6351588" y="1450976"/>
              <a:chExt cx="217488" cy="346076"/>
            </a:xfrm>
          </p:grpSpPr>
          <p:sp>
            <p:nvSpPr>
              <p:cNvPr id="666" name="Google Shape;666;p45"/>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7" name="Google Shape;667;p45"/>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68" name="Google Shape;668;p45"/>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669" name="Google Shape;669;p45"/>
          <p:cNvSpPr/>
          <p:nvPr/>
        </p:nvSpPr>
        <p:spPr>
          <a:xfrm rot="10800000">
            <a:off x="2492497" y="10096"/>
            <a:ext cx="6657778" cy="5126354"/>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70" name="Google Shape;670;p45"/>
          <p:cNvSpPr txBox="1">
            <a:spLocks noGrp="1"/>
          </p:cNvSpPr>
          <p:nvPr>
            <p:ph type="title"/>
          </p:nvPr>
        </p:nvSpPr>
        <p:spPr>
          <a:xfrm>
            <a:off x="3590300" y="93925"/>
            <a:ext cx="5709600" cy="791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Franklin Gothic"/>
              <a:buNone/>
            </a:pPr>
            <a:r>
              <a:rPr lang="en-GB" sz="2300" b="1">
                <a:solidFill>
                  <a:srgbClr val="1F1F1F"/>
                </a:solidFill>
                <a:latin typeface="Arial"/>
                <a:ea typeface="Arial"/>
                <a:cs typeface="Arial"/>
                <a:sym typeface="Arial"/>
              </a:rPr>
              <a:t>Polio Vaccination vs Life Expectancy</a:t>
            </a:r>
            <a:endParaRPr sz="2300" b="1">
              <a:solidFill>
                <a:srgbClr val="1F1F1F"/>
              </a:solidFill>
              <a:latin typeface="Arial"/>
              <a:ea typeface="Arial"/>
              <a:cs typeface="Arial"/>
              <a:sym typeface="Arial"/>
            </a:endParaRPr>
          </a:p>
        </p:txBody>
      </p:sp>
      <p:sp>
        <p:nvSpPr>
          <p:cNvPr id="671" name="Google Shape;671;p45"/>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19</a:t>
            </a:fld>
            <a:endParaRPr>
              <a:solidFill>
                <a:schemeClr val="lt1"/>
              </a:solidFill>
            </a:endParaRPr>
          </a:p>
        </p:txBody>
      </p:sp>
      <p:sp>
        <p:nvSpPr>
          <p:cNvPr id="672" name="Google Shape;672;p45"/>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673" name="Google Shape;673;p45"/>
          <p:cNvPicPr preferRelativeResize="0"/>
          <p:nvPr/>
        </p:nvPicPr>
        <p:blipFill>
          <a:blip r:embed="rId3">
            <a:alphaModFix/>
          </a:blip>
          <a:stretch>
            <a:fillRect/>
          </a:stretch>
        </p:blipFill>
        <p:spPr>
          <a:xfrm>
            <a:off x="127038" y="2248338"/>
            <a:ext cx="638175" cy="581025"/>
          </a:xfrm>
          <a:prstGeom prst="rect">
            <a:avLst/>
          </a:prstGeom>
          <a:noFill/>
          <a:ln>
            <a:noFill/>
          </a:ln>
        </p:spPr>
      </p:pic>
      <p:pic>
        <p:nvPicPr>
          <p:cNvPr id="674" name="Google Shape;674;p45"/>
          <p:cNvPicPr preferRelativeResize="0"/>
          <p:nvPr/>
        </p:nvPicPr>
        <p:blipFill>
          <a:blip r:embed="rId4">
            <a:alphaModFix/>
          </a:blip>
          <a:stretch>
            <a:fillRect/>
          </a:stretch>
        </p:blipFill>
        <p:spPr>
          <a:xfrm>
            <a:off x="201838" y="3340113"/>
            <a:ext cx="619125" cy="638175"/>
          </a:xfrm>
          <a:prstGeom prst="rect">
            <a:avLst/>
          </a:prstGeom>
          <a:noFill/>
          <a:ln>
            <a:noFill/>
          </a:ln>
        </p:spPr>
      </p:pic>
      <p:pic>
        <p:nvPicPr>
          <p:cNvPr id="675" name="Google Shape;675;p45"/>
          <p:cNvPicPr preferRelativeResize="0"/>
          <p:nvPr/>
        </p:nvPicPr>
        <p:blipFill>
          <a:blip r:embed="rId5">
            <a:alphaModFix/>
          </a:blip>
          <a:stretch>
            <a:fillRect/>
          </a:stretch>
        </p:blipFill>
        <p:spPr>
          <a:xfrm>
            <a:off x="192313" y="1118463"/>
            <a:ext cx="638175" cy="619125"/>
          </a:xfrm>
          <a:prstGeom prst="rect">
            <a:avLst/>
          </a:prstGeom>
          <a:noFill/>
          <a:ln>
            <a:noFill/>
          </a:ln>
        </p:spPr>
      </p:pic>
      <p:sp>
        <p:nvSpPr>
          <p:cNvPr id="676" name="Google Shape;676;p4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a:p>
        </p:txBody>
      </p:sp>
      <p:sp>
        <p:nvSpPr>
          <p:cNvPr id="677" name="Google Shape;677;p45"/>
          <p:cNvSpPr txBox="1"/>
          <p:nvPr/>
        </p:nvSpPr>
        <p:spPr>
          <a:xfrm>
            <a:off x="830488" y="3269663"/>
            <a:ext cx="2654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a:solidFill>
                  <a:schemeClr val="dk1"/>
                </a:solidFill>
              </a:rPr>
              <a:t>Vaccines reduce preventable diseases, boosting public health.</a:t>
            </a: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Emphasizes importance of </a:t>
            </a:r>
            <a:r>
              <a:rPr lang="en-GB" sz="1100" b="1">
                <a:solidFill>
                  <a:schemeClr val="dk1"/>
                </a:solidFill>
              </a:rPr>
              <a:t>immunization programs</a:t>
            </a:r>
            <a:r>
              <a:rPr lang="en-GB" sz="1100">
                <a:solidFill>
                  <a:schemeClr val="dk1"/>
                </a:solidFill>
              </a:rPr>
              <a:t> globally.</a:t>
            </a:r>
            <a:endParaRPr sz="1100">
              <a:solidFill>
                <a:schemeClr val="dk1"/>
              </a:solidFill>
            </a:endParaRPr>
          </a:p>
          <a:p>
            <a:pPr marL="0" lvl="0" indent="0" algn="l" rtl="0">
              <a:spcBef>
                <a:spcPts val="0"/>
              </a:spcBef>
              <a:spcAft>
                <a:spcPts val="0"/>
              </a:spcAft>
              <a:buNone/>
            </a:pPr>
            <a:endParaRPr sz="2100">
              <a:solidFill>
                <a:schemeClr val="dk1"/>
              </a:solidFill>
              <a:latin typeface="Calibri"/>
              <a:ea typeface="Calibri"/>
              <a:cs typeface="Calibri"/>
              <a:sym typeface="Calibri"/>
            </a:endParaRPr>
          </a:p>
        </p:txBody>
      </p:sp>
      <p:pic>
        <p:nvPicPr>
          <p:cNvPr id="678" name="Google Shape;678;p45"/>
          <p:cNvPicPr preferRelativeResize="0"/>
          <p:nvPr/>
        </p:nvPicPr>
        <p:blipFill>
          <a:blip r:embed="rId6">
            <a:alphaModFix/>
          </a:blip>
          <a:stretch>
            <a:fillRect/>
          </a:stretch>
        </p:blipFill>
        <p:spPr>
          <a:xfrm>
            <a:off x="3755475" y="1237725"/>
            <a:ext cx="5398699" cy="3898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8"/>
          <p:cNvPicPr preferRelativeResize="0"/>
          <p:nvPr/>
        </p:nvPicPr>
        <p:blipFill rotWithShape="1">
          <a:blip r:embed="rId3">
            <a:alphaModFix/>
          </a:blip>
          <a:srcRect l="922" t="33124" r="912" b="42908"/>
          <a:stretch/>
        </p:blipFill>
        <p:spPr>
          <a:xfrm>
            <a:off x="0" y="3997875"/>
            <a:ext cx="9143999" cy="1141234"/>
          </a:xfrm>
          <a:custGeom>
            <a:avLst/>
            <a:gdLst/>
            <a:ahLst/>
            <a:cxnLst/>
            <a:rect l="l" t="t" r="r" b="b"/>
            <a:pathLst>
              <a:path w="12191999" h="1984754" extrusionOk="0">
                <a:moveTo>
                  <a:pt x="9344096" y="633"/>
                </a:moveTo>
                <a:cubicBezTo>
                  <a:pt x="9396167" y="1715"/>
                  <a:pt x="9448006" y="4197"/>
                  <a:pt x="9499600" y="8166"/>
                </a:cubicBezTo>
                <a:cubicBezTo>
                  <a:pt x="10041334" y="49838"/>
                  <a:pt x="10917844" y="245793"/>
                  <a:pt x="11790611" y="506075"/>
                </a:cubicBezTo>
                <a:lnTo>
                  <a:pt x="12191999" y="630865"/>
                </a:lnTo>
                <a:lnTo>
                  <a:pt x="12191999" y="1984754"/>
                </a:lnTo>
                <a:lnTo>
                  <a:pt x="0" y="1984754"/>
                </a:lnTo>
                <a:lnTo>
                  <a:pt x="0" y="608566"/>
                </a:lnTo>
                <a:lnTo>
                  <a:pt x="187673" y="627545"/>
                </a:lnTo>
                <a:cubicBezTo>
                  <a:pt x="1235993" y="772787"/>
                  <a:pt x="2949443" y="1464036"/>
                  <a:pt x="4292601" y="1379766"/>
                </a:cubicBezTo>
                <a:cubicBezTo>
                  <a:pt x="5894059" y="1279290"/>
                  <a:pt x="7729914" y="-32914"/>
                  <a:pt x="9344096" y="633"/>
                </a:cubicBezTo>
                <a:close/>
              </a:path>
            </a:pathLst>
          </a:custGeom>
          <a:noFill/>
          <a:ln>
            <a:noFill/>
          </a:ln>
        </p:spPr>
      </p:pic>
      <p:sp>
        <p:nvSpPr>
          <p:cNvPr id="175" name="Google Shape;175;p28"/>
          <p:cNvSpPr/>
          <p:nvPr/>
        </p:nvSpPr>
        <p:spPr>
          <a:xfrm rot="10800000" flipH="1">
            <a:off x="0" y="3979922"/>
            <a:ext cx="9143999" cy="1180928"/>
          </a:xfrm>
          <a:custGeom>
            <a:avLst/>
            <a:gdLst/>
            <a:ahLst/>
            <a:cxnLst/>
            <a:rect l="l" t="t" r="r" b="b"/>
            <a:pathLst>
              <a:path w="12191999" h="1984753" extrusionOk="0">
                <a:moveTo>
                  <a:pt x="0" y="0"/>
                </a:moveTo>
                <a:lnTo>
                  <a:pt x="12191999" y="0"/>
                </a:lnTo>
                <a:lnTo>
                  <a:pt x="12191999" y="1353889"/>
                </a:lnTo>
                <a:lnTo>
                  <a:pt x="11790611" y="1478679"/>
                </a:lnTo>
                <a:cubicBezTo>
                  <a:pt x="10917844" y="1738961"/>
                  <a:pt x="10041334" y="1934916"/>
                  <a:pt x="9499600" y="1976588"/>
                </a:cubicBezTo>
                <a:cubicBezTo>
                  <a:pt x="7848600" y="2103588"/>
                  <a:pt x="5945718" y="708705"/>
                  <a:pt x="4292601" y="604988"/>
                </a:cubicBezTo>
                <a:cubicBezTo>
                  <a:pt x="2949443" y="520718"/>
                  <a:pt x="1235993" y="1211967"/>
                  <a:pt x="187673" y="1357209"/>
                </a:cubicBezTo>
                <a:lnTo>
                  <a:pt x="0" y="1376188"/>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76" name="Google Shape;176;p28"/>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2</a:t>
            </a:fld>
            <a:endParaRPr>
              <a:solidFill>
                <a:schemeClr val="lt1"/>
              </a:solidFill>
            </a:endParaRPr>
          </a:p>
        </p:txBody>
      </p:sp>
      <p:sp>
        <p:nvSpPr>
          <p:cNvPr id="177" name="Google Shape;177;p28"/>
          <p:cNvSpPr/>
          <p:nvPr/>
        </p:nvSpPr>
        <p:spPr>
          <a:xfrm>
            <a:off x="1924735" y="4381401"/>
            <a:ext cx="382800" cy="382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78" name="Google Shape;178;p28"/>
          <p:cNvGrpSpPr/>
          <p:nvPr/>
        </p:nvGrpSpPr>
        <p:grpSpPr>
          <a:xfrm>
            <a:off x="7184573" y="3078422"/>
            <a:ext cx="1968575" cy="2063828"/>
            <a:chOff x="9579430" y="4279454"/>
            <a:chExt cx="2624767" cy="2751770"/>
          </a:xfrm>
        </p:grpSpPr>
        <p:sp>
          <p:nvSpPr>
            <p:cNvPr id="179" name="Google Shape;179;p28"/>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0" name="Google Shape;180;p28"/>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1" name="Google Shape;181;p28"/>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2" name="Google Shape;182;p28"/>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3" name="Google Shape;183;p28"/>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184" name="Google Shape;184;p28" title="Screenshot 2025-04-03 at 11.43.54 AM.png"/>
          <p:cNvPicPr preferRelativeResize="0"/>
          <p:nvPr/>
        </p:nvPicPr>
        <p:blipFill>
          <a:blip r:embed="rId4">
            <a:alphaModFix/>
          </a:blip>
          <a:stretch>
            <a:fillRect/>
          </a:stretch>
        </p:blipFill>
        <p:spPr>
          <a:xfrm>
            <a:off x="3607125" y="259450"/>
            <a:ext cx="2508275" cy="1038925"/>
          </a:xfrm>
          <a:prstGeom prst="rect">
            <a:avLst/>
          </a:prstGeom>
          <a:noFill/>
          <a:ln>
            <a:noFill/>
          </a:ln>
        </p:spPr>
      </p:pic>
      <p:pic>
        <p:nvPicPr>
          <p:cNvPr id="185" name="Google Shape;185;p28" title="Screenshot 2025-04-03 at 11.45.12 AM.png"/>
          <p:cNvPicPr preferRelativeResize="0"/>
          <p:nvPr/>
        </p:nvPicPr>
        <p:blipFill>
          <a:blip r:embed="rId5">
            <a:alphaModFix/>
          </a:blip>
          <a:stretch>
            <a:fillRect/>
          </a:stretch>
        </p:blipFill>
        <p:spPr>
          <a:xfrm>
            <a:off x="350050" y="99775"/>
            <a:ext cx="2830576" cy="4157850"/>
          </a:xfrm>
          <a:prstGeom prst="rect">
            <a:avLst/>
          </a:prstGeom>
          <a:noFill/>
          <a:ln>
            <a:noFill/>
          </a:ln>
        </p:spPr>
      </p:pic>
      <p:pic>
        <p:nvPicPr>
          <p:cNvPr id="186" name="Google Shape;186;p28" title="Screenshot 2025-04-03 at 11.49.03 AM.png"/>
          <p:cNvPicPr preferRelativeResize="0"/>
          <p:nvPr/>
        </p:nvPicPr>
        <p:blipFill>
          <a:blip r:embed="rId6">
            <a:alphaModFix/>
          </a:blip>
          <a:stretch>
            <a:fillRect/>
          </a:stretch>
        </p:blipFill>
        <p:spPr>
          <a:xfrm>
            <a:off x="3376350" y="1480375"/>
            <a:ext cx="2936224" cy="2438699"/>
          </a:xfrm>
          <a:prstGeom prst="rect">
            <a:avLst/>
          </a:prstGeom>
          <a:noFill/>
          <a:ln>
            <a:noFill/>
          </a:ln>
        </p:spPr>
      </p:pic>
      <p:sp>
        <p:nvSpPr>
          <p:cNvPr id="187" name="Google Shape;187;p28"/>
          <p:cNvSpPr txBox="1"/>
          <p:nvPr/>
        </p:nvSpPr>
        <p:spPr>
          <a:xfrm>
            <a:off x="6609100" y="1480375"/>
            <a:ext cx="23466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100" b="1" i="1">
                <a:solidFill>
                  <a:schemeClr val="dk1"/>
                </a:solidFill>
                <a:latin typeface="Calibri"/>
                <a:ea typeface="Calibri"/>
                <a:cs typeface="Calibri"/>
                <a:sym typeface="Calibri"/>
              </a:rPr>
              <a:t>A Brief Overview about the Dataset</a:t>
            </a:r>
            <a:endParaRPr sz="2100" b="1" i="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682"/>
        <p:cNvGrpSpPr/>
        <p:nvPr/>
      </p:nvGrpSpPr>
      <p:grpSpPr>
        <a:xfrm>
          <a:off x="0" y="0"/>
          <a:ext cx="0" cy="0"/>
          <a:chOff x="0" y="0"/>
          <a:chExt cx="0" cy="0"/>
        </a:xfrm>
      </p:grpSpPr>
      <p:grpSp>
        <p:nvGrpSpPr>
          <p:cNvPr id="683" name="Google Shape;683;p46"/>
          <p:cNvGrpSpPr/>
          <p:nvPr/>
        </p:nvGrpSpPr>
        <p:grpSpPr>
          <a:xfrm>
            <a:off x="-12" y="991565"/>
            <a:ext cx="4610025" cy="3094608"/>
            <a:chOff x="5397500" y="1840500"/>
            <a:chExt cx="6146700" cy="4126144"/>
          </a:xfrm>
        </p:grpSpPr>
        <p:sp>
          <p:nvSpPr>
            <p:cNvPr id="684" name="Google Shape;684;p46"/>
            <p:cNvSpPr/>
            <p:nvPr/>
          </p:nvSpPr>
          <p:spPr>
            <a:xfrm>
              <a:off x="5397500" y="18405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5" name="Google Shape;685;p46"/>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6" name="Google Shape;686;p46"/>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87" name="Google Shape;687;p46"/>
            <p:cNvSpPr txBox="1"/>
            <p:nvPr/>
          </p:nvSpPr>
          <p:spPr>
            <a:xfrm>
              <a:off x="6566650" y="2184814"/>
              <a:ext cx="36180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rPr>
                <a:t>Very strong </a:t>
              </a:r>
              <a:r>
                <a:rPr lang="en-GB" sz="1100" b="1">
                  <a:solidFill>
                    <a:schemeClr val="dk1"/>
                  </a:solidFill>
                </a:rPr>
                <a:t>negative correlation</a:t>
              </a:r>
              <a:r>
                <a:rPr lang="en-GB" sz="1100">
                  <a:solidFill>
                    <a:schemeClr val="dk1"/>
                  </a:solidFill>
                </a:rPr>
                <a:t>: </a:t>
              </a:r>
              <a:br>
                <a:rPr lang="en-GB" sz="1100">
                  <a:solidFill>
                    <a:schemeClr val="dk1"/>
                  </a:solidFill>
                </a:rPr>
              </a:br>
              <a:r>
                <a:rPr lang="en-GB" sz="1100" b="1">
                  <a:solidFill>
                    <a:schemeClr val="dk1"/>
                  </a:solidFill>
                </a:rPr>
                <a:t>r = -0.9454</a:t>
              </a:r>
              <a:endParaRPr sz="1200"/>
            </a:p>
          </p:txBody>
        </p:sp>
        <p:sp>
          <p:nvSpPr>
            <p:cNvPr id="688" name="Google Shape;688;p46"/>
            <p:cNvSpPr txBox="1"/>
            <p:nvPr/>
          </p:nvSpPr>
          <p:spPr>
            <a:xfrm>
              <a:off x="6572567" y="3563931"/>
              <a:ext cx="41901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dk1"/>
                  </a:solidFill>
                </a:rPr>
                <a:t>R² = 0.89</a:t>
              </a:r>
              <a:r>
                <a:rPr lang="en-GB" sz="1100">
                  <a:solidFill>
                    <a:schemeClr val="dk1"/>
                  </a:solidFill>
                </a:rPr>
                <a:t>: Explains 89% of life expectancy variance</a:t>
              </a:r>
              <a:endParaRPr sz="1100"/>
            </a:p>
          </p:txBody>
        </p:sp>
        <p:sp>
          <p:nvSpPr>
            <p:cNvPr id="689" name="Google Shape;689;p46"/>
            <p:cNvSpPr txBox="1"/>
            <p:nvPr/>
          </p:nvSpPr>
          <p:spPr>
            <a:xfrm>
              <a:off x="8540269" y="4968414"/>
              <a:ext cx="1793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grpSp>
          <p:nvGrpSpPr>
            <p:cNvPr id="690" name="Google Shape;690;p46"/>
            <p:cNvGrpSpPr/>
            <p:nvPr/>
          </p:nvGrpSpPr>
          <p:grpSpPr>
            <a:xfrm>
              <a:off x="10775373" y="5225182"/>
              <a:ext cx="344488" cy="352425"/>
              <a:chOff x="7734300" y="4332288"/>
              <a:chExt cx="344488" cy="352425"/>
            </a:xfrm>
          </p:grpSpPr>
          <p:sp>
            <p:nvSpPr>
              <p:cNvPr id="691" name="Google Shape;691;p46"/>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2" name="Google Shape;692;p46"/>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3" name="Google Shape;693;p46"/>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4" name="Google Shape;694;p46"/>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95" name="Google Shape;695;p46"/>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696" name="Google Shape;696;p46"/>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697" name="Google Shape;697;p46"/>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698" name="Google Shape;698;p46"/>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699" name="Google Shape;699;p46"/>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nvGrpSpPr>
            <p:cNvPr id="700" name="Google Shape;700;p46"/>
            <p:cNvGrpSpPr/>
            <p:nvPr/>
          </p:nvGrpSpPr>
          <p:grpSpPr>
            <a:xfrm>
              <a:off x="10778548" y="3737334"/>
              <a:ext cx="338138" cy="346076"/>
              <a:chOff x="8455025" y="3617913"/>
              <a:chExt cx="338138" cy="346076"/>
            </a:xfrm>
          </p:grpSpPr>
          <p:sp>
            <p:nvSpPr>
              <p:cNvPr id="701" name="Google Shape;701;p46"/>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2" name="Google Shape;702;p46"/>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03" name="Google Shape;703;p46"/>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704" name="Google Shape;704;p46"/>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705" name="Google Shape;705;p46"/>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sp>
            <p:nvSpPr>
              <p:cNvPr id="706" name="Google Shape;706;p46"/>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07" name="Google Shape;707;p46"/>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08" name="Google Shape;708;p46"/>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grpSp>
        <p:grpSp>
          <p:nvGrpSpPr>
            <p:cNvPr id="709" name="Google Shape;709;p46"/>
            <p:cNvGrpSpPr/>
            <p:nvPr/>
          </p:nvGrpSpPr>
          <p:grpSpPr>
            <a:xfrm>
              <a:off x="10838873" y="2246312"/>
              <a:ext cx="217488" cy="346076"/>
              <a:chOff x="6351588" y="1450976"/>
              <a:chExt cx="217488" cy="346076"/>
            </a:xfrm>
          </p:grpSpPr>
          <p:sp>
            <p:nvSpPr>
              <p:cNvPr id="710" name="Google Shape;710;p46"/>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1" name="Google Shape;711;p46"/>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2" name="Google Shape;712;p46"/>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713" name="Google Shape;713;p46"/>
          <p:cNvSpPr/>
          <p:nvPr/>
        </p:nvSpPr>
        <p:spPr>
          <a:xfrm rot="10800000">
            <a:off x="2492497" y="10096"/>
            <a:ext cx="6657778" cy="5126354"/>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14" name="Google Shape;714;p46"/>
          <p:cNvSpPr txBox="1">
            <a:spLocks noGrp="1"/>
          </p:cNvSpPr>
          <p:nvPr>
            <p:ph type="title"/>
          </p:nvPr>
        </p:nvSpPr>
        <p:spPr>
          <a:xfrm>
            <a:off x="3590300" y="93925"/>
            <a:ext cx="5709600" cy="791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Franklin Gothic"/>
              <a:buNone/>
            </a:pPr>
            <a:r>
              <a:rPr lang="en-GB" sz="2300" b="1">
                <a:solidFill>
                  <a:srgbClr val="1F1F1F"/>
                </a:solidFill>
                <a:latin typeface="Arial"/>
                <a:ea typeface="Arial"/>
                <a:cs typeface="Arial"/>
                <a:sym typeface="Arial"/>
              </a:rPr>
              <a:t>Adult Mortality vs Life Expectancy</a:t>
            </a:r>
            <a:endParaRPr sz="2300" b="1">
              <a:solidFill>
                <a:srgbClr val="1F1F1F"/>
              </a:solidFill>
              <a:latin typeface="Arial"/>
              <a:ea typeface="Arial"/>
              <a:cs typeface="Arial"/>
              <a:sym typeface="Arial"/>
            </a:endParaRPr>
          </a:p>
        </p:txBody>
      </p:sp>
      <p:sp>
        <p:nvSpPr>
          <p:cNvPr id="715" name="Google Shape;715;p46"/>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20</a:t>
            </a:fld>
            <a:endParaRPr>
              <a:solidFill>
                <a:schemeClr val="lt1"/>
              </a:solidFill>
            </a:endParaRPr>
          </a:p>
        </p:txBody>
      </p:sp>
      <p:sp>
        <p:nvSpPr>
          <p:cNvPr id="716" name="Google Shape;716;p46"/>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717" name="Google Shape;717;p46"/>
          <p:cNvPicPr preferRelativeResize="0"/>
          <p:nvPr/>
        </p:nvPicPr>
        <p:blipFill>
          <a:blip r:embed="rId3">
            <a:alphaModFix/>
          </a:blip>
          <a:stretch>
            <a:fillRect/>
          </a:stretch>
        </p:blipFill>
        <p:spPr>
          <a:xfrm>
            <a:off x="127038" y="2248338"/>
            <a:ext cx="638175" cy="581025"/>
          </a:xfrm>
          <a:prstGeom prst="rect">
            <a:avLst/>
          </a:prstGeom>
          <a:noFill/>
          <a:ln>
            <a:noFill/>
          </a:ln>
        </p:spPr>
      </p:pic>
      <p:pic>
        <p:nvPicPr>
          <p:cNvPr id="718" name="Google Shape;718;p46"/>
          <p:cNvPicPr preferRelativeResize="0"/>
          <p:nvPr/>
        </p:nvPicPr>
        <p:blipFill>
          <a:blip r:embed="rId4">
            <a:alphaModFix/>
          </a:blip>
          <a:stretch>
            <a:fillRect/>
          </a:stretch>
        </p:blipFill>
        <p:spPr>
          <a:xfrm>
            <a:off x="201838" y="3340113"/>
            <a:ext cx="619125" cy="638175"/>
          </a:xfrm>
          <a:prstGeom prst="rect">
            <a:avLst/>
          </a:prstGeom>
          <a:noFill/>
          <a:ln>
            <a:noFill/>
          </a:ln>
        </p:spPr>
      </p:pic>
      <p:pic>
        <p:nvPicPr>
          <p:cNvPr id="719" name="Google Shape;719;p46"/>
          <p:cNvPicPr preferRelativeResize="0"/>
          <p:nvPr/>
        </p:nvPicPr>
        <p:blipFill>
          <a:blip r:embed="rId5">
            <a:alphaModFix/>
          </a:blip>
          <a:stretch>
            <a:fillRect/>
          </a:stretch>
        </p:blipFill>
        <p:spPr>
          <a:xfrm>
            <a:off x="192313" y="1118463"/>
            <a:ext cx="638175" cy="619125"/>
          </a:xfrm>
          <a:prstGeom prst="rect">
            <a:avLst/>
          </a:prstGeom>
          <a:noFill/>
          <a:ln>
            <a:noFill/>
          </a:ln>
        </p:spPr>
      </p:pic>
      <p:sp>
        <p:nvSpPr>
          <p:cNvPr id="720" name="Google Shape;720;p4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a:p>
        </p:txBody>
      </p:sp>
      <p:sp>
        <p:nvSpPr>
          <p:cNvPr id="721" name="Google Shape;721;p46"/>
          <p:cNvSpPr txBox="1"/>
          <p:nvPr/>
        </p:nvSpPr>
        <p:spPr>
          <a:xfrm>
            <a:off x="830488" y="3269663"/>
            <a:ext cx="26541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1100">
                <a:solidFill>
                  <a:schemeClr val="dk1"/>
                </a:solidFill>
              </a:rPr>
              <a:t>Reflects </a:t>
            </a:r>
            <a:r>
              <a:rPr lang="en-GB" sz="1100" b="1">
                <a:solidFill>
                  <a:schemeClr val="dk1"/>
                </a:solidFill>
              </a:rPr>
              <a:t>healthcare quality</a:t>
            </a:r>
            <a:r>
              <a:rPr lang="en-GB" sz="1100">
                <a:solidFill>
                  <a:schemeClr val="dk1"/>
                </a:solidFill>
              </a:rPr>
              <a:t>, disease burden, and socio-economic conditions</a:t>
            </a: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Key indicator of </a:t>
            </a:r>
            <a:r>
              <a:rPr lang="en-GB" sz="1100" b="1">
                <a:solidFill>
                  <a:schemeClr val="dk1"/>
                </a:solidFill>
              </a:rPr>
              <a:t>adult health and survival impact</a:t>
            </a:r>
            <a:endParaRPr sz="1100" b="1">
              <a:solidFill>
                <a:schemeClr val="dk1"/>
              </a:solidFill>
            </a:endParaRPr>
          </a:p>
          <a:p>
            <a:pPr marL="0" lvl="0" indent="0" algn="l" rtl="0">
              <a:spcBef>
                <a:spcPts val="0"/>
              </a:spcBef>
              <a:spcAft>
                <a:spcPts val="0"/>
              </a:spcAft>
              <a:buNone/>
            </a:pPr>
            <a:endParaRPr sz="1100">
              <a:solidFill>
                <a:schemeClr val="dk1"/>
              </a:solidFill>
            </a:endParaRPr>
          </a:p>
        </p:txBody>
      </p:sp>
      <p:pic>
        <p:nvPicPr>
          <p:cNvPr id="722" name="Google Shape;722;p46"/>
          <p:cNvPicPr preferRelativeResize="0"/>
          <p:nvPr/>
        </p:nvPicPr>
        <p:blipFill>
          <a:blip r:embed="rId6">
            <a:alphaModFix/>
          </a:blip>
          <a:stretch>
            <a:fillRect/>
          </a:stretch>
        </p:blipFill>
        <p:spPr>
          <a:xfrm>
            <a:off x="3785500" y="1237725"/>
            <a:ext cx="5358500" cy="3898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726"/>
        <p:cNvGrpSpPr/>
        <p:nvPr/>
      </p:nvGrpSpPr>
      <p:grpSpPr>
        <a:xfrm>
          <a:off x="0" y="0"/>
          <a:ext cx="0" cy="0"/>
          <a:chOff x="0" y="0"/>
          <a:chExt cx="0" cy="0"/>
        </a:xfrm>
      </p:grpSpPr>
      <p:grpSp>
        <p:nvGrpSpPr>
          <p:cNvPr id="727" name="Google Shape;727;p47"/>
          <p:cNvGrpSpPr/>
          <p:nvPr/>
        </p:nvGrpSpPr>
        <p:grpSpPr>
          <a:xfrm>
            <a:off x="-12" y="991565"/>
            <a:ext cx="4610025" cy="3094608"/>
            <a:chOff x="5397500" y="1840500"/>
            <a:chExt cx="6146700" cy="4126144"/>
          </a:xfrm>
        </p:grpSpPr>
        <p:sp>
          <p:nvSpPr>
            <p:cNvPr id="728" name="Google Shape;728;p47"/>
            <p:cNvSpPr/>
            <p:nvPr/>
          </p:nvSpPr>
          <p:spPr>
            <a:xfrm>
              <a:off x="5397500" y="18405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29" name="Google Shape;729;p47"/>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0" name="Google Shape;730;p47"/>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1" name="Google Shape;731;p47"/>
            <p:cNvSpPr txBox="1"/>
            <p:nvPr/>
          </p:nvSpPr>
          <p:spPr>
            <a:xfrm>
              <a:off x="6566650" y="2184814"/>
              <a:ext cx="36180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rPr>
                <a:t>Strong positive correlation: </a:t>
              </a:r>
              <a:r>
                <a:rPr lang="en-GB" sz="1100" b="1">
                  <a:solidFill>
                    <a:schemeClr val="dk1"/>
                  </a:solidFill>
                </a:rPr>
                <a:t>r = 0.6275</a:t>
              </a:r>
              <a:endParaRPr sz="1200"/>
            </a:p>
          </p:txBody>
        </p:sp>
        <p:sp>
          <p:nvSpPr>
            <p:cNvPr id="732" name="Google Shape;732;p47"/>
            <p:cNvSpPr txBox="1"/>
            <p:nvPr/>
          </p:nvSpPr>
          <p:spPr>
            <a:xfrm>
              <a:off x="6572567" y="3563931"/>
              <a:ext cx="4190100" cy="4515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SzPts val="1100"/>
                <a:buNone/>
              </a:pPr>
              <a:r>
                <a:rPr lang="en-GB" sz="1100" b="1">
                  <a:solidFill>
                    <a:schemeClr val="dk1"/>
                  </a:solidFill>
                </a:rPr>
                <a:t>R² = 0.39</a:t>
              </a:r>
              <a:r>
                <a:rPr lang="en-GB" sz="1100">
                  <a:solidFill>
                    <a:schemeClr val="dk1"/>
                  </a:solidFill>
                </a:rPr>
                <a:t>: Explains 39% of life expectancy variance.</a:t>
              </a:r>
              <a:endParaRPr sz="1100" b="1">
                <a:solidFill>
                  <a:schemeClr val="dk1"/>
                </a:solidFill>
              </a:endParaRPr>
            </a:p>
          </p:txBody>
        </p:sp>
        <p:sp>
          <p:nvSpPr>
            <p:cNvPr id="733" name="Google Shape;733;p47"/>
            <p:cNvSpPr txBox="1"/>
            <p:nvPr/>
          </p:nvSpPr>
          <p:spPr>
            <a:xfrm>
              <a:off x="8540269" y="4968414"/>
              <a:ext cx="1793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grpSp>
          <p:nvGrpSpPr>
            <p:cNvPr id="734" name="Google Shape;734;p47"/>
            <p:cNvGrpSpPr/>
            <p:nvPr/>
          </p:nvGrpSpPr>
          <p:grpSpPr>
            <a:xfrm>
              <a:off x="10775373" y="5225182"/>
              <a:ext cx="344488" cy="352425"/>
              <a:chOff x="7734300" y="4332288"/>
              <a:chExt cx="344488" cy="352425"/>
            </a:xfrm>
          </p:grpSpPr>
          <p:sp>
            <p:nvSpPr>
              <p:cNvPr id="735" name="Google Shape;735;p47"/>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6" name="Google Shape;736;p47"/>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7" name="Google Shape;737;p47"/>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8" name="Google Shape;738;p47"/>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39" name="Google Shape;739;p47"/>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40" name="Google Shape;740;p47"/>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741" name="Google Shape;741;p47"/>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742" name="Google Shape;742;p47"/>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743" name="Google Shape;743;p47"/>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nvGrpSpPr>
            <p:cNvPr id="744" name="Google Shape;744;p47"/>
            <p:cNvGrpSpPr/>
            <p:nvPr/>
          </p:nvGrpSpPr>
          <p:grpSpPr>
            <a:xfrm>
              <a:off x="10778548" y="3737334"/>
              <a:ext cx="338138" cy="346076"/>
              <a:chOff x="8455025" y="3617913"/>
              <a:chExt cx="338138" cy="346076"/>
            </a:xfrm>
          </p:grpSpPr>
          <p:sp>
            <p:nvSpPr>
              <p:cNvPr id="745" name="Google Shape;745;p47"/>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46" name="Google Shape;746;p47"/>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47" name="Google Shape;747;p47"/>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748" name="Google Shape;748;p47"/>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749" name="Google Shape;749;p47"/>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sp>
            <p:nvSpPr>
              <p:cNvPr id="750" name="Google Shape;750;p47"/>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1" name="Google Shape;751;p47"/>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52" name="Google Shape;752;p47"/>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grpSp>
        <p:grpSp>
          <p:nvGrpSpPr>
            <p:cNvPr id="753" name="Google Shape;753;p47"/>
            <p:cNvGrpSpPr/>
            <p:nvPr/>
          </p:nvGrpSpPr>
          <p:grpSpPr>
            <a:xfrm>
              <a:off x="10838873" y="2246312"/>
              <a:ext cx="217488" cy="346076"/>
              <a:chOff x="6351588" y="1450976"/>
              <a:chExt cx="217488" cy="346076"/>
            </a:xfrm>
          </p:grpSpPr>
          <p:sp>
            <p:nvSpPr>
              <p:cNvPr id="754" name="Google Shape;754;p47"/>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5" name="Google Shape;755;p47"/>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6" name="Google Shape;756;p47"/>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757" name="Google Shape;757;p47"/>
          <p:cNvSpPr/>
          <p:nvPr/>
        </p:nvSpPr>
        <p:spPr>
          <a:xfrm rot="10800000">
            <a:off x="2492497" y="10096"/>
            <a:ext cx="6657778" cy="5126354"/>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58" name="Google Shape;758;p47"/>
          <p:cNvSpPr txBox="1">
            <a:spLocks noGrp="1"/>
          </p:cNvSpPr>
          <p:nvPr>
            <p:ph type="title"/>
          </p:nvPr>
        </p:nvSpPr>
        <p:spPr>
          <a:xfrm>
            <a:off x="3731200" y="93925"/>
            <a:ext cx="5709600" cy="7914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700"/>
              <a:buFont typeface="Franklin Gothic"/>
              <a:buNone/>
            </a:pPr>
            <a:r>
              <a:rPr lang="en-GB" sz="2000" b="1">
                <a:solidFill>
                  <a:srgbClr val="1F1F1F"/>
                </a:solidFill>
                <a:latin typeface="Arial"/>
                <a:ea typeface="Arial"/>
                <a:cs typeface="Arial"/>
                <a:sym typeface="Arial"/>
              </a:rPr>
              <a:t>Diphtheria Immunization vs Life Expectancy</a:t>
            </a:r>
            <a:endParaRPr sz="2000" b="1">
              <a:solidFill>
                <a:srgbClr val="1F1F1F"/>
              </a:solidFill>
              <a:latin typeface="Arial"/>
              <a:ea typeface="Arial"/>
              <a:cs typeface="Arial"/>
              <a:sym typeface="Arial"/>
            </a:endParaRPr>
          </a:p>
        </p:txBody>
      </p:sp>
      <p:sp>
        <p:nvSpPr>
          <p:cNvPr id="759" name="Google Shape;759;p47"/>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21</a:t>
            </a:fld>
            <a:endParaRPr>
              <a:solidFill>
                <a:schemeClr val="lt1"/>
              </a:solidFill>
            </a:endParaRPr>
          </a:p>
        </p:txBody>
      </p:sp>
      <p:sp>
        <p:nvSpPr>
          <p:cNvPr id="760" name="Google Shape;760;p47"/>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761" name="Google Shape;761;p47"/>
          <p:cNvPicPr preferRelativeResize="0"/>
          <p:nvPr/>
        </p:nvPicPr>
        <p:blipFill>
          <a:blip r:embed="rId3">
            <a:alphaModFix/>
          </a:blip>
          <a:stretch>
            <a:fillRect/>
          </a:stretch>
        </p:blipFill>
        <p:spPr>
          <a:xfrm>
            <a:off x="127038" y="2248338"/>
            <a:ext cx="638175" cy="581025"/>
          </a:xfrm>
          <a:prstGeom prst="rect">
            <a:avLst/>
          </a:prstGeom>
          <a:noFill/>
          <a:ln>
            <a:noFill/>
          </a:ln>
        </p:spPr>
      </p:pic>
      <p:pic>
        <p:nvPicPr>
          <p:cNvPr id="762" name="Google Shape;762;p47"/>
          <p:cNvPicPr preferRelativeResize="0"/>
          <p:nvPr/>
        </p:nvPicPr>
        <p:blipFill>
          <a:blip r:embed="rId4">
            <a:alphaModFix/>
          </a:blip>
          <a:stretch>
            <a:fillRect/>
          </a:stretch>
        </p:blipFill>
        <p:spPr>
          <a:xfrm>
            <a:off x="201838" y="3340113"/>
            <a:ext cx="619125" cy="638175"/>
          </a:xfrm>
          <a:prstGeom prst="rect">
            <a:avLst/>
          </a:prstGeom>
          <a:noFill/>
          <a:ln>
            <a:noFill/>
          </a:ln>
        </p:spPr>
      </p:pic>
      <p:pic>
        <p:nvPicPr>
          <p:cNvPr id="763" name="Google Shape;763;p47"/>
          <p:cNvPicPr preferRelativeResize="0"/>
          <p:nvPr/>
        </p:nvPicPr>
        <p:blipFill>
          <a:blip r:embed="rId5">
            <a:alphaModFix/>
          </a:blip>
          <a:stretch>
            <a:fillRect/>
          </a:stretch>
        </p:blipFill>
        <p:spPr>
          <a:xfrm>
            <a:off x="192313" y="1118463"/>
            <a:ext cx="638175" cy="619125"/>
          </a:xfrm>
          <a:prstGeom prst="rect">
            <a:avLst/>
          </a:prstGeom>
          <a:noFill/>
          <a:ln>
            <a:noFill/>
          </a:ln>
        </p:spPr>
      </p:pic>
      <p:sp>
        <p:nvSpPr>
          <p:cNvPr id="764" name="Google Shape;764;p47"/>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a:p>
        </p:txBody>
      </p:sp>
      <p:sp>
        <p:nvSpPr>
          <p:cNvPr id="765" name="Google Shape;765;p47"/>
          <p:cNvSpPr txBox="1"/>
          <p:nvPr/>
        </p:nvSpPr>
        <p:spPr>
          <a:xfrm>
            <a:off x="830501" y="3459100"/>
            <a:ext cx="2769300" cy="40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GB" sz="1100">
                <a:solidFill>
                  <a:schemeClr val="dk1"/>
                </a:solidFill>
              </a:rPr>
              <a:t>Consistent pattern across regions supports global relevance</a:t>
            </a:r>
            <a:endParaRPr sz="1100">
              <a:solidFill>
                <a:schemeClr val="dk1"/>
              </a:solidFill>
            </a:endParaRPr>
          </a:p>
          <a:p>
            <a:pPr marL="0" lvl="0" indent="0" algn="l" rtl="0">
              <a:spcBef>
                <a:spcPts val="0"/>
              </a:spcBef>
              <a:spcAft>
                <a:spcPts val="0"/>
              </a:spcAft>
              <a:buClr>
                <a:schemeClr val="dk1"/>
              </a:buClr>
              <a:buSzPts val="1100"/>
              <a:buFont typeface="Arial"/>
              <a:buNone/>
            </a:pPr>
            <a:r>
              <a:rPr lang="en-GB" sz="1100">
                <a:solidFill>
                  <a:schemeClr val="dk1"/>
                </a:solidFill>
              </a:rPr>
              <a:t>Highlights the </a:t>
            </a:r>
            <a:r>
              <a:rPr lang="en-GB" sz="1100" b="1">
                <a:solidFill>
                  <a:schemeClr val="dk1"/>
                </a:solidFill>
              </a:rPr>
              <a:t>impact of childhood vaccines</a:t>
            </a:r>
            <a:r>
              <a:rPr lang="en-GB" sz="1100">
                <a:solidFill>
                  <a:schemeClr val="dk1"/>
                </a:solidFill>
              </a:rPr>
              <a:t> on reducing mortality</a:t>
            </a:r>
            <a:endParaRPr sz="1100">
              <a:solidFill>
                <a:schemeClr val="dk1"/>
              </a:solidFill>
            </a:endParaRPr>
          </a:p>
          <a:p>
            <a:pPr marL="0" lvl="0" indent="0" algn="l" rtl="0">
              <a:spcBef>
                <a:spcPts val="0"/>
              </a:spcBef>
              <a:spcAft>
                <a:spcPts val="0"/>
              </a:spcAft>
              <a:buNone/>
            </a:pPr>
            <a:endParaRPr sz="1100">
              <a:solidFill>
                <a:schemeClr val="dk1"/>
              </a:solidFill>
            </a:endParaRPr>
          </a:p>
        </p:txBody>
      </p:sp>
      <p:pic>
        <p:nvPicPr>
          <p:cNvPr id="766" name="Google Shape;766;p47"/>
          <p:cNvPicPr preferRelativeResize="0"/>
          <p:nvPr/>
        </p:nvPicPr>
        <p:blipFill>
          <a:blip r:embed="rId6">
            <a:alphaModFix/>
          </a:blip>
          <a:stretch>
            <a:fillRect/>
          </a:stretch>
        </p:blipFill>
        <p:spPr>
          <a:xfrm>
            <a:off x="3731200" y="1138313"/>
            <a:ext cx="5363049" cy="39981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770"/>
        <p:cNvGrpSpPr/>
        <p:nvPr/>
      </p:nvGrpSpPr>
      <p:grpSpPr>
        <a:xfrm>
          <a:off x="0" y="0"/>
          <a:ext cx="0" cy="0"/>
          <a:chOff x="0" y="0"/>
          <a:chExt cx="0" cy="0"/>
        </a:xfrm>
      </p:grpSpPr>
      <p:grpSp>
        <p:nvGrpSpPr>
          <p:cNvPr id="771" name="Google Shape;771;p48"/>
          <p:cNvGrpSpPr/>
          <p:nvPr/>
        </p:nvGrpSpPr>
        <p:grpSpPr>
          <a:xfrm>
            <a:off x="-12" y="991565"/>
            <a:ext cx="4610025" cy="3094608"/>
            <a:chOff x="5397500" y="1840500"/>
            <a:chExt cx="6146700" cy="4126144"/>
          </a:xfrm>
        </p:grpSpPr>
        <p:sp>
          <p:nvSpPr>
            <p:cNvPr id="772" name="Google Shape;772;p48"/>
            <p:cNvSpPr/>
            <p:nvPr/>
          </p:nvSpPr>
          <p:spPr>
            <a:xfrm>
              <a:off x="5397500" y="18405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3" name="Google Shape;773;p48"/>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4" name="Google Shape;774;p48"/>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75" name="Google Shape;775;p48"/>
            <p:cNvSpPr txBox="1"/>
            <p:nvPr/>
          </p:nvSpPr>
          <p:spPr>
            <a:xfrm>
              <a:off x="6566650" y="2184814"/>
              <a:ext cx="36180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rPr>
                <a:t>Strong positive correlation: </a:t>
              </a:r>
              <a:r>
                <a:rPr lang="en-GB" sz="1100" b="1">
                  <a:solidFill>
                    <a:schemeClr val="dk1"/>
                  </a:solidFill>
                </a:rPr>
                <a:t>r = 0.7325</a:t>
              </a:r>
              <a:r>
                <a:rPr lang="en-GB" sz="1100">
                  <a:solidFill>
                    <a:schemeClr val="dk1"/>
                  </a:solidFill>
                </a:rPr>
                <a:t> (highest in dataset)</a:t>
              </a:r>
              <a:endParaRPr sz="1200"/>
            </a:p>
          </p:txBody>
        </p:sp>
        <p:sp>
          <p:nvSpPr>
            <p:cNvPr id="776" name="Google Shape;776;p48"/>
            <p:cNvSpPr txBox="1"/>
            <p:nvPr/>
          </p:nvSpPr>
          <p:spPr>
            <a:xfrm>
              <a:off x="6572567" y="3563931"/>
              <a:ext cx="41901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dk1"/>
                  </a:solidFill>
                </a:rPr>
                <a:t>R² = 0.54</a:t>
              </a:r>
              <a:r>
                <a:rPr lang="en-GB" sz="1100">
                  <a:solidFill>
                    <a:schemeClr val="dk1"/>
                  </a:solidFill>
                </a:rPr>
                <a:t>: Schooling explains 54% of life expectancy variance</a:t>
              </a:r>
              <a:endParaRPr sz="1100"/>
            </a:p>
          </p:txBody>
        </p:sp>
        <p:sp>
          <p:nvSpPr>
            <p:cNvPr id="777" name="Google Shape;777;p48"/>
            <p:cNvSpPr txBox="1"/>
            <p:nvPr/>
          </p:nvSpPr>
          <p:spPr>
            <a:xfrm>
              <a:off x="8540269" y="4968414"/>
              <a:ext cx="1793400" cy="2259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endParaRPr sz="1100"/>
            </a:p>
          </p:txBody>
        </p:sp>
        <p:grpSp>
          <p:nvGrpSpPr>
            <p:cNvPr id="778" name="Google Shape;778;p48"/>
            <p:cNvGrpSpPr/>
            <p:nvPr/>
          </p:nvGrpSpPr>
          <p:grpSpPr>
            <a:xfrm>
              <a:off x="10775373" y="5225182"/>
              <a:ext cx="344488" cy="352425"/>
              <a:chOff x="7734300" y="4332288"/>
              <a:chExt cx="344488" cy="352425"/>
            </a:xfrm>
          </p:grpSpPr>
          <p:sp>
            <p:nvSpPr>
              <p:cNvPr id="779" name="Google Shape;779;p48"/>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0" name="Google Shape;780;p48"/>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1" name="Google Shape;781;p48"/>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2" name="Google Shape;782;p48"/>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83" name="Google Shape;783;p48"/>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84" name="Google Shape;784;p48"/>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785" name="Google Shape;785;p48"/>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786" name="Google Shape;786;p48"/>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787" name="Google Shape;787;p48"/>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nvGrpSpPr>
            <p:cNvPr id="788" name="Google Shape;788;p48"/>
            <p:cNvGrpSpPr/>
            <p:nvPr/>
          </p:nvGrpSpPr>
          <p:grpSpPr>
            <a:xfrm>
              <a:off x="10778548" y="3737334"/>
              <a:ext cx="338138" cy="346076"/>
              <a:chOff x="8455025" y="3617913"/>
              <a:chExt cx="338138" cy="346076"/>
            </a:xfrm>
          </p:grpSpPr>
          <p:sp>
            <p:nvSpPr>
              <p:cNvPr id="789" name="Google Shape;789;p48"/>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0" name="Google Shape;790;p48"/>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91" name="Google Shape;791;p48"/>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792" name="Google Shape;792;p48"/>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793" name="Google Shape;793;p48"/>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sp>
            <p:nvSpPr>
              <p:cNvPr id="794" name="Google Shape;794;p48"/>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5" name="Google Shape;795;p48"/>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796" name="Google Shape;796;p48"/>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grpSp>
        <p:grpSp>
          <p:nvGrpSpPr>
            <p:cNvPr id="797" name="Google Shape;797;p48"/>
            <p:cNvGrpSpPr/>
            <p:nvPr/>
          </p:nvGrpSpPr>
          <p:grpSpPr>
            <a:xfrm>
              <a:off x="10838873" y="2246312"/>
              <a:ext cx="217488" cy="346076"/>
              <a:chOff x="6351588" y="1450976"/>
              <a:chExt cx="217488" cy="346076"/>
            </a:xfrm>
          </p:grpSpPr>
          <p:sp>
            <p:nvSpPr>
              <p:cNvPr id="798" name="Google Shape;798;p48"/>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99" name="Google Shape;799;p48"/>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0" name="Google Shape;800;p48"/>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sp>
        <p:nvSpPr>
          <p:cNvPr id="801" name="Google Shape;801;p48"/>
          <p:cNvSpPr/>
          <p:nvPr/>
        </p:nvSpPr>
        <p:spPr>
          <a:xfrm rot="10800000">
            <a:off x="2492497" y="10096"/>
            <a:ext cx="6657778" cy="5126354"/>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02" name="Google Shape;802;p48"/>
          <p:cNvSpPr txBox="1">
            <a:spLocks noGrp="1"/>
          </p:cNvSpPr>
          <p:nvPr>
            <p:ph type="title"/>
          </p:nvPr>
        </p:nvSpPr>
        <p:spPr>
          <a:xfrm>
            <a:off x="3590300" y="93925"/>
            <a:ext cx="5709600" cy="791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Franklin Gothic"/>
              <a:buNone/>
            </a:pPr>
            <a:r>
              <a:rPr lang="en-GB" sz="2300" b="1">
                <a:solidFill>
                  <a:srgbClr val="1F1F1F"/>
                </a:solidFill>
                <a:latin typeface="Arial"/>
                <a:ea typeface="Arial"/>
                <a:cs typeface="Arial"/>
                <a:sym typeface="Arial"/>
              </a:rPr>
              <a:t>Schooling vs Life Expectancy</a:t>
            </a:r>
            <a:endParaRPr sz="2300" b="1">
              <a:solidFill>
                <a:srgbClr val="1F1F1F"/>
              </a:solidFill>
              <a:latin typeface="Arial"/>
              <a:ea typeface="Arial"/>
              <a:cs typeface="Arial"/>
              <a:sym typeface="Arial"/>
            </a:endParaRPr>
          </a:p>
        </p:txBody>
      </p:sp>
      <p:sp>
        <p:nvSpPr>
          <p:cNvPr id="803" name="Google Shape;803;p48"/>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22</a:t>
            </a:fld>
            <a:endParaRPr>
              <a:solidFill>
                <a:schemeClr val="lt1"/>
              </a:solidFill>
            </a:endParaRPr>
          </a:p>
        </p:txBody>
      </p:sp>
      <p:sp>
        <p:nvSpPr>
          <p:cNvPr id="804" name="Google Shape;804;p48"/>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805" name="Google Shape;805;p48"/>
          <p:cNvPicPr preferRelativeResize="0"/>
          <p:nvPr/>
        </p:nvPicPr>
        <p:blipFill>
          <a:blip r:embed="rId3">
            <a:alphaModFix/>
          </a:blip>
          <a:stretch>
            <a:fillRect/>
          </a:stretch>
        </p:blipFill>
        <p:spPr>
          <a:xfrm>
            <a:off x="127038" y="2248338"/>
            <a:ext cx="638175" cy="581025"/>
          </a:xfrm>
          <a:prstGeom prst="rect">
            <a:avLst/>
          </a:prstGeom>
          <a:noFill/>
          <a:ln>
            <a:noFill/>
          </a:ln>
        </p:spPr>
      </p:pic>
      <p:pic>
        <p:nvPicPr>
          <p:cNvPr id="806" name="Google Shape;806;p48"/>
          <p:cNvPicPr preferRelativeResize="0"/>
          <p:nvPr/>
        </p:nvPicPr>
        <p:blipFill>
          <a:blip r:embed="rId4">
            <a:alphaModFix/>
          </a:blip>
          <a:stretch>
            <a:fillRect/>
          </a:stretch>
        </p:blipFill>
        <p:spPr>
          <a:xfrm>
            <a:off x="201838" y="3340113"/>
            <a:ext cx="619125" cy="638175"/>
          </a:xfrm>
          <a:prstGeom prst="rect">
            <a:avLst/>
          </a:prstGeom>
          <a:noFill/>
          <a:ln>
            <a:noFill/>
          </a:ln>
        </p:spPr>
      </p:pic>
      <p:pic>
        <p:nvPicPr>
          <p:cNvPr id="807" name="Google Shape;807;p48"/>
          <p:cNvPicPr preferRelativeResize="0"/>
          <p:nvPr/>
        </p:nvPicPr>
        <p:blipFill>
          <a:blip r:embed="rId5">
            <a:alphaModFix/>
          </a:blip>
          <a:stretch>
            <a:fillRect/>
          </a:stretch>
        </p:blipFill>
        <p:spPr>
          <a:xfrm>
            <a:off x="192313" y="1118463"/>
            <a:ext cx="638175" cy="619125"/>
          </a:xfrm>
          <a:prstGeom prst="rect">
            <a:avLst/>
          </a:prstGeom>
          <a:noFill/>
          <a:ln>
            <a:noFill/>
          </a:ln>
        </p:spPr>
      </p:pic>
      <p:sp>
        <p:nvSpPr>
          <p:cNvPr id="808" name="Google Shape;808;p4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 </a:t>
            </a:r>
            <a:endParaRPr/>
          </a:p>
        </p:txBody>
      </p:sp>
      <p:sp>
        <p:nvSpPr>
          <p:cNvPr id="809" name="Google Shape;809;p48"/>
          <p:cNvSpPr txBox="1"/>
          <p:nvPr/>
        </p:nvSpPr>
        <p:spPr>
          <a:xfrm>
            <a:off x="765226" y="3529575"/>
            <a:ext cx="2769300" cy="400200"/>
          </a:xfrm>
          <a:prstGeom prst="rect">
            <a:avLst/>
          </a:prstGeom>
          <a:noFill/>
          <a:ln>
            <a:noFill/>
          </a:ln>
        </p:spPr>
        <p:txBody>
          <a:bodyPr spcFirstLastPara="1" wrap="square" lIns="91425" tIns="91425" rIns="91425" bIns="91425" anchor="ctr" anchorCtr="0">
            <a:noAutofit/>
          </a:bodyPr>
          <a:lstStyle/>
          <a:p>
            <a:pPr marL="457200" lvl="0" indent="-298450" algn="l" rtl="0">
              <a:spcBef>
                <a:spcPts val="0"/>
              </a:spcBef>
              <a:spcAft>
                <a:spcPts val="0"/>
              </a:spcAft>
              <a:buClr>
                <a:schemeClr val="dk1"/>
              </a:buClr>
              <a:buSzPts val="1100"/>
              <a:buChar char="●"/>
            </a:pPr>
            <a:r>
              <a:rPr lang="en-GB" sz="1100">
                <a:solidFill>
                  <a:schemeClr val="dk1"/>
                </a:solidFill>
              </a:rPr>
              <a:t>Education improves </a:t>
            </a:r>
            <a:r>
              <a:rPr lang="en-GB" sz="1100" b="1">
                <a:solidFill>
                  <a:schemeClr val="dk1"/>
                </a:solidFill>
              </a:rPr>
              <a:t>health awareness</a:t>
            </a:r>
            <a:r>
              <a:rPr lang="en-GB" sz="1100">
                <a:solidFill>
                  <a:schemeClr val="dk1"/>
                </a:solidFill>
              </a:rPr>
              <a:t>, income, and lifestyle</a:t>
            </a:r>
            <a:endParaRPr sz="1100">
              <a:solidFill>
                <a:schemeClr val="dk1"/>
              </a:solidFill>
            </a:endParaRPr>
          </a:p>
          <a:p>
            <a:pPr marL="457200" lvl="0" indent="-298450" algn="l" rtl="0">
              <a:spcBef>
                <a:spcPts val="0"/>
              </a:spcBef>
              <a:spcAft>
                <a:spcPts val="0"/>
              </a:spcAft>
              <a:buClr>
                <a:schemeClr val="dk1"/>
              </a:buClr>
              <a:buSzPts val="1100"/>
              <a:buChar char="●"/>
            </a:pPr>
            <a:r>
              <a:rPr lang="en-GB" sz="1100">
                <a:solidFill>
                  <a:schemeClr val="dk1"/>
                </a:solidFill>
              </a:rPr>
              <a:t>Highlights </a:t>
            </a:r>
            <a:r>
              <a:rPr lang="en-GB" sz="1100" b="1">
                <a:solidFill>
                  <a:schemeClr val="dk1"/>
                </a:solidFill>
              </a:rPr>
              <a:t>education as a long-term health investment</a:t>
            </a:r>
            <a:endParaRPr sz="1100" b="1">
              <a:solidFill>
                <a:schemeClr val="dk1"/>
              </a:solidFill>
            </a:endParaRPr>
          </a:p>
          <a:p>
            <a:pPr marL="0" lvl="0" indent="0" algn="l" rtl="0">
              <a:spcBef>
                <a:spcPts val="0"/>
              </a:spcBef>
              <a:spcAft>
                <a:spcPts val="0"/>
              </a:spcAft>
              <a:buNone/>
            </a:pPr>
            <a:endParaRPr sz="1100">
              <a:solidFill>
                <a:schemeClr val="dk1"/>
              </a:solidFill>
            </a:endParaRPr>
          </a:p>
        </p:txBody>
      </p:sp>
      <p:pic>
        <p:nvPicPr>
          <p:cNvPr id="810" name="Google Shape;810;p48"/>
          <p:cNvPicPr preferRelativeResize="0"/>
          <p:nvPr/>
        </p:nvPicPr>
        <p:blipFill>
          <a:blip r:embed="rId6">
            <a:alphaModFix/>
          </a:blip>
          <a:stretch>
            <a:fillRect/>
          </a:stretch>
        </p:blipFill>
        <p:spPr>
          <a:xfrm>
            <a:off x="3714390" y="1118475"/>
            <a:ext cx="5415735" cy="4025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grpSp>
        <p:nvGrpSpPr>
          <p:cNvPr id="816" name="Google Shape;816;p49"/>
          <p:cNvGrpSpPr/>
          <p:nvPr/>
        </p:nvGrpSpPr>
        <p:grpSpPr>
          <a:xfrm>
            <a:off x="7184573" y="3078422"/>
            <a:ext cx="1968575" cy="2063828"/>
            <a:chOff x="9579430" y="4279454"/>
            <a:chExt cx="2624767" cy="2751770"/>
          </a:xfrm>
        </p:grpSpPr>
        <p:sp>
          <p:nvSpPr>
            <p:cNvPr id="817" name="Google Shape;817;p49"/>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8" name="Google Shape;818;p49"/>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19" name="Google Shape;819;p49"/>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0" name="Google Shape;820;p49"/>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21" name="Google Shape;821;p49"/>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sp>
        <p:nvSpPr>
          <p:cNvPr id="822" name="Google Shape;822;p49"/>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23</a:t>
            </a:fld>
            <a:endParaRPr/>
          </a:p>
        </p:txBody>
      </p:sp>
      <p:sp>
        <p:nvSpPr>
          <p:cNvPr id="823" name="Google Shape;823;p49"/>
          <p:cNvSpPr/>
          <p:nvPr/>
        </p:nvSpPr>
        <p:spPr>
          <a:xfrm>
            <a:off x="587161" y="417780"/>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824" name="Google Shape;824;p49"/>
          <p:cNvPicPr preferRelativeResize="0"/>
          <p:nvPr/>
        </p:nvPicPr>
        <p:blipFill>
          <a:blip r:embed="rId3">
            <a:alphaModFix/>
          </a:blip>
          <a:stretch>
            <a:fillRect/>
          </a:stretch>
        </p:blipFill>
        <p:spPr>
          <a:xfrm>
            <a:off x="127000" y="1499725"/>
            <a:ext cx="7259624" cy="3642525"/>
          </a:xfrm>
          <a:prstGeom prst="rect">
            <a:avLst/>
          </a:prstGeom>
          <a:noFill/>
          <a:ln>
            <a:noFill/>
          </a:ln>
        </p:spPr>
      </p:pic>
      <p:sp>
        <p:nvSpPr>
          <p:cNvPr id="825" name="Google Shape;825;p49"/>
          <p:cNvSpPr/>
          <p:nvPr/>
        </p:nvSpPr>
        <p:spPr>
          <a:xfrm>
            <a:off x="-1525" y="0"/>
            <a:ext cx="9147202" cy="1820197"/>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6" name="Google Shape;826;p49"/>
          <p:cNvSpPr/>
          <p:nvPr/>
        </p:nvSpPr>
        <p:spPr>
          <a:xfrm>
            <a:off x="8037000" y="1331675"/>
            <a:ext cx="890100" cy="8094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27" name="Google Shape;827;p49"/>
          <p:cNvSpPr txBox="1"/>
          <p:nvPr/>
        </p:nvSpPr>
        <p:spPr>
          <a:xfrm>
            <a:off x="2409700" y="251300"/>
            <a:ext cx="5627400" cy="8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dirty="0">
                <a:solidFill>
                  <a:schemeClr val="lt1"/>
                </a:solidFill>
              </a:rPr>
              <a:t>Factors Influencing Life Expectancy</a:t>
            </a:r>
            <a:endParaRPr sz="2300" b="1" dirty="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grpSp>
        <p:nvGrpSpPr>
          <p:cNvPr id="833" name="Google Shape;833;p50"/>
          <p:cNvGrpSpPr/>
          <p:nvPr/>
        </p:nvGrpSpPr>
        <p:grpSpPr>
          <a:xfrm>
            <a:off x="7184573" y="3078422"/>
            <a:ext cx="1968575" cy="2063828"/>
            <a:chOff x="9579430" y="4279454"/>
            <a:chExt cx="2624767" cy="2751770"/>
          </a:xfrm>
        </p:grpSpPr>
        <p:sp>
          <p:nvSpPr>
            <p:cNvPr id="834" name="Google Shape;834;p50"/>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5" name="Google Shape;835;p50"/>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6" name="Google Shape;836;p50"/>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37" name="Google Shape;837;p50"/>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838" name="Google Shape;838;p50"/>
          <p:cNvSpPr txBox="1">
            <a:spLocks noGrp="1"/>
          </p:cNvSpPr>
          <p:nvPr>
            <p:ph type="title"/>
          </p:nvPr>
        </p:nvSpPr>
        <p:spPr>
          <a:xfrm>
            <a:off x="485775" y="30241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Hypothesis Testing</a:t>
            </a:r>
            <a:endParaRPr/>
          </a:p>
        </p:txBody>
      </p:sp>
      <p:sp>
        <p:nvSpPr>
          <p:cNvPr id="839" name="Google Shape;839;p50"/>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24</a:t>
            </a:fld>
            <a:endParaRPr/>
          </a:p>
        </p:txBody>
      </p:sp>
      <p:sp>
        <p:nvSpPr>
          <p:cNvPr id="840" name="Google Shape;840;p50"/>
          <p:cNvSpPr/>
          <p:nvPr/>
        </p:nvSpPr>
        <p:spPr>
          <a:xfrm>
            <a:off x="587161" y="417780"/>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1" name="Google Shape;841;p50"/>
          <p:cNvSpPr/>
          <p:nvPr/>
        </p:nvSpPr>
        <p:spPr>
          <a:xfrm>
            <a:off x="-1525" y="0"/>
            <a:ext cx="9147202" cy="1431097"/>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2" name="Google Shape;842;p50"/>
          <p:cNvSpPr/>
          <p:nvPr/>
        </p:nvSpPr>
        <p:spPr>
          <a:xfrm>
            <a:off x="8037000" y="1331675"/>
            <a:ext cx="890100" cy="8094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43" name="Google Shape;843;p50"/>
          <p:cNvSpPr txBox="1"/>
          <p:nvPr/>
        </p:nvSpPr>
        <p:spPr>
          <a:xfrm>
            <a:off x="3606350" y="217975"/>
            <a:ext cx="2388000" cy="80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lt1"/>
                </a:solidFill>
              </a:rPr>
              <a:t>References</a:t>
            </a:r>
            <a:endParaRPr sz="2300" b="1">
              <a:solidFill>
                <a:schemeClr val="lt1"/>
              </a:solidFill>
            </a:endParaRPr>
          </a:p>
        </p:txBody>
      </p:sp>
      <p:sp>
        <p:nvSpPr>
          <p:cNvPr id="844" name="Google Shape;844;p50"/>
          <p:cNvSpPr txBox="1"/>
          <p:nvPr/>
        </p:nvSpPr>
        <p:spPr>
          <a:xfrm>
            <a:off x="124175" y="1287600"/>
            <a:ext cx="8938200" cy="3855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World Health Organization. (2024). Global Health Observatory Data. Retrieved from </a:t>
            </a:r>
            <a:r>
              <a:rPr lang="en-GB" sz="1050" u="sng" dirty="0">
                <a:solidFill>
                  <a:schemeClr val="hlink"/>
                </a:solidFill>
                <a:highlight>
                  <a:schemeClr val="lt1"/>
                </a:highlight>
                <a:latin typeface="Courier New"/>
                <a:ea typeface="Courier New"/>
                <a:cs typeface="Courier New"/>
                <a:sym typeface="Courier New"/>
                <a:hlinkClick r:id="rId3"/>
              </a:rPr>
              <a:t>https://www.who.int/data/gho</a:t>
            </a: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United Nations. (n.d.). UN Data. Retrieved from </a:t>
            </a:r>
            <a:r>
              <a:rPr lang="en-GB" sz="1050" u="sng" dirty="0">
                <a:solidFill>
                  <a:schemeClr val="hlink"/>
                </a:solidFill>
                <a:highlight>
                  <a:schemeClr val="lt1"/>
                </a:highlight>
                <a:latin typeface="Courier New"/>
                <a:ea typeface="Courier New"/>
                <a:cs typeface="Courier New"/>
                <a:sym typeface="Courier New"/>
                <a:hlinkClick r:id="rId4"/>
              </a:rPr>
              <a:t>https://data.un.org</a:t>
            </a: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The Pandas Development Team. (n.d.). Pandas documentation. Retrieved from </a:t>
            </a:r>
            <a:r>
              <a:rPr lang="en-GB" sz="1050" u="sng" dirty="0">
                <a:solidFill>
                  <a:schemeClr val="hlink"/>
                </a:solidFill>
                <a:highlight>
                  <a:schemeClr val="lt1"/>
                </a:highlight>
                <a:latin typeface="Courier New"/>
                <a:ea typeface="Courier New"/>
                <a:cs typeface="Courier New"/>
                <a:sym typeface="Courier New"/>
                <a:hlinkClick r:id="rId5"/>
              </a:rPr>
              <a:t>https://pandas.pydata.org</a:t>
            </a: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dirty="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The Seaborn Development Team(n.d.). Seaborn: Statistical data visualization. Retrieved from </a:t>
            </a:r>
            <a:r>
              <a:rPr lang="en-GB" sz="1050" u="sng" dirty="0">
                <a:solidFill>
                  <a:schemeClr val="hlink"/>
                </a:solidFill>
                <a:highlight>
                  <a:schemeClr val="lt1"/>
                </a:highlight>
                <a:latin typeface="Courier New"/>
                <a:ea typeface="Courier New"/>
                <a:cs typeface="Courier New"/>
                <a:sym typeface="Courier New"/>
                <a:hlinkClick r:id="rId6"/>
              </a:rPr>
              <a:t>https://seaborn.pydata.org</a:t>
            </a: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endParaRPr sz="1050" dirty="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Matplotlib documentation. Retrieved from </a:t>
            </a:r>
            <a:r>
              <a:rPr lang="en-GB" sz="1050" u="sng" dirty="0">
                <a:solidFill>
                  <a:schemeClr val="hlink"/>
                </a:solidFill>
                <a:highlight>
                  <a:schemeClr val="lt1"/>
                </a:highlight>
                <a:latin typeface="Courier New"/>
                <a:ea typeface="Courier New"/>
                <a:cs typeface="Courier New"/>
                <a:sym typeface="Courier New"/>
                <a:hlinkClick r:id="rId7"/>
              </a:rPr>
              <a:t>https://matplotlib.org</a:t>
            </a:r>
            <a:br>
              <a:rPr lang="en-GB" sz="1050" dirty="0">
                <a:solidFill>
                  <a:schemeClr val="dk1"/>
                </a:solidFill>
                <a:highlight>
                  <a:schemeClr val="lt1"/>
                </a:highlight>
                <a:latin typeface="Courier New"/>
                <a:ea typeface="Courier New"/>
                <a:cs typeface="Courier New"/>
                <a:sym typeface="Courier New"/>
              </a:rPr>
            </a:b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r>
              <a:rPr lang="en-GB" sz="1050" dirty="0">
                <a:solidFill>
                  <a:schemeClr val="dk1"/>
                </a:solidFill>
                <a:highlight>
                  <a:schemeClr val="lt1"/>
                </a:highlight>
                <a:latin typeface="Courier New"/>
                <a:ea typeface="Courier New"/>
                <a:cs typeface="Courier New"/>
                <a:sym typeface="Courier New"/>
              </a:rPr>
              <a:t>University of Illinois Urbana-Champaign. (n.d.). Exploratory data analysis: Quartiles and box plots. Retrieved from </a:t>
            </a:r>
            <a:r>
              <a:rPr lang="en-GB" sz="1050" u="sng" dirty="0">
                <a:solidFill>
                  <a:schemeClr val="hlink"/>
                </a:solidFill>
                <a:highlight>
                  <a:schemeClr val="lt1"/>
                </a:highlight>
                <a:latin typeface="Courier New"/>
                <a:ea typeface="Courier New"/>
                <a:cs typeface="Courier New"/>
                <a:sym typeface="Courier New"/>
                <a:hlinkClick r:id="rId8"/>
              </a:rPr>
              <a:t>https://discovery.cs.illinois.edu/learn/Exploratory-Data-Analysis/Quartiles-and-Box-Plots/</a:t>
            </a:r>
            <a:endParaRPr sz="1050" dirty="0">
              <a:solidFill>
                <a:schemeClr val="dk1"/>
              </a:solidFill>
              <a:highlight>
                <a:schemeClr val="lt1"/>
              </a:highlight>
              <a:latin typeface="Courier New"/>
              <a:ea typeface="Courier New"/>
              <a:cs typeface="Courier New"/>
              <a:sym typeface="Courier New"/>
            </a:endParaRPr>
          </a:p>
          <a:p>
            <a:pPr marL="0" lvl="0" indent="0" algn="l" rtl="0">
              <a:lnSpc>
                <a:spcPct val="135714"/>
              </a:lnSpc>
              <a:spcBef>
                <a:spcPts val="0"/>
              </a:spcBef>
              <a:spcAft>
                <a:spcPts val="0"/>
              </a:spcAft>
              <a:buNone/>
            </a:pPr>
            <a:br>
              <a:rPr lang="en-GB" sz="1050" dirty="0">
                <a:solidFill>
                  <a:schemeClr val="dk1"/>
                </a:solidFill>
                <a:highlight>
                  <a:schemeClr val="lt1"/>
                </a:highlight>
                <a:latin typeface="Courier New"/>
                <a:ea typeface="Courier New"/>
                <a:cs typeface="Courier New"/>
                <a:sym typeface="Courier New"/>
              </a:rPr>
            </a:br>
            <a:r>
              <a:rPr lang="en-GB" sz="1050" dirty="0">
                <a:solidFill>
                  <a:schemeClr val="dk1"/>
                </a:solidFill>
                <a:highlight>
                  <a:schemeClr val="lt1"/>
                </a:highlight>
                <a:latin typeface="Courier New"/>
                <a:ea typeface="Courier New"/>
                <a:cs typeface="Courier New"/>
                <a:sym typeface="Courier New"/>
              </a:rPr>
              <a:t>Life expectancy WHO (updated) (2023). </a:t>
            </a:r>
            <a:r>
              <a:rPr lang="en-GB" sz="1050" dirty="0">
                <a:solidFill>
                  <a:srgbClr val="A31515"/>
                </a:solidFill>
                <a:highlight>
                  <a:schemeClr val="lt1"/>
                </a:highlight>
                <a:latin typeface="Courier New"/>
                <a:ea typeface="Courier New"/>
                <a:cs typeface="Courier New"/>
                <a:sym typeface="Courier New"/>
              </a:rPr>
              <a:t>[Data set]</a:t>
            </a:r>
            <a:r>
              <a:rPr lang="en-GB" sz="1050" dirty="0">
                <a:solidFill>
                  <a:schemeClr val="dk1"/>
                </a:solidFill>
                <a:highlight>
                  <a:schemeClr val="lt1"/>
                </a:highlight>
                <a:latin typeface="Courier New"/>
                <a:ea typeface="Courier New"/>
                <a:cs typeface="Courier New"/>
                <a:sym typeface="Courier New"/>
              </a:rPr>
              <a:t>. Kaggle. Retrieved from </a:t>
            </a:r>
            <a:r>
              <a:rPr lang="en-GB" sz="1050" u="sng" dirty="0">
                <a:solidFill>
                  <a:schemeClr val="hlink"/>
                </a:solidFill>
                <a:highlight>
                  <a:schemeClr val="lt1"/>
                </a:highlight>
                <a:latin typeface="Courier New"/>
                <a:ea typeface="Courier New"/>
                <a:cs typeface="Courier New"/>
                <a:sym typeface="Courier New"/>
                <a:hlinkClick r:id="rId9"/>
              </a:rPr>
              <a:t>https://www.kaggle.com/datasets/lashagoch/life-expectancy-who-updated</a:t>
            </a:r>
            <a:endParaRPr sz="1050" dirty="0">
              <a:solidFill>
                <a:schemeClr val="dk1"/>
              </a:solidFill>
              <a:highlight>
                <a:schemeClr val="lt1"/>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51"/>
          <p:cNvSpPr/>
          <p:nvPr/>
        </p:nvSpPr>
        <p:spPr>
          <a:xfrm>
            <a:off x="0" y="0"/>
            <a:ext cx="9144000" cy="5139013"/>
          </a:xfrm>
          <a:custGeom>
            <a:avLst/>
            <a:gdLst/>
            <a:ahLst/>
            <a:cxnLst/>
            <a:rect l="l" t="t" r="r" b="b"/>
            <a:pathLst>
              <a:path w="12192000" h="5694197" extrusionOk="0">
                <a:moveTo>
                  <a:pt x="0" y="0"/>
                </a:moveTo>
                <a:lnTo>
                  <a:pt x="12192000" y="0"/>
                </a:lnTo>
                <a:lnTo>
                  <a:pt x="12192000" y="3610195"/>
                </a:lnTo>
                <a:lnTo>
                  <a:pt x="12095531" y="3560068"/>
                </a:lnTo>
                <a:cubicBezTo>
                  <a:pt x="11284809" y="3226024"/>
                  <a:pt x="9925051" y="3874437"/>
                  <a:pt x="9013373" y="4194630"/>
                </a:cubicBezTo>
                <a:cubicBezTo>
                  <a:pt x="8040916" y="4536169"/>
                  <a:pt x="7218440" y="5779105"/>
                  <a:pt x="6415316" y="5689600"/>
                </a:cubicBezTo>
                <a:cubicBezTo>
                  <a:pt x="5612192" y="5600095"/>
                  <a:pt x="4876802" y="3807581"/>
                  <a:pt x="4194631" y="3657600"/>
                </a:cubicBezTo>
                <a:cubicBezTo>
                  <a:pt x="3512459" y="3507619"/>
                  <a:pt x="3060097" y="4879219"/>
                  <a:pt x="2322287" y="4789714"/>
                </a:cubicBezTo>
                <a:cubicBezTo>
                  <a:pt x="1722817" y="4716991"/>
                  <a:pt x="634680" y="4280165"/>
                  <a:pt x="66050" y="3615473"/>
                </a:cubicBezTo>
                <a:lnTo>
                  <a:pt x="0" y="3529950"/>
                </a:lnTo>
                <a:close/>
              </a:path>
            </a:pathLst>
          </a:custGeom>
          <a:gradFill>
            <a:gsLst>
              <a:gs pos="0">
                <a:srgbClr val="0C0466">
                  <a:alpha val="83921"/>
                </a:srgbClr>
              </a:gs>
              <a:gs pos="26000">
                <a:srgbClr val="0C0466">
                  <a:alpha val="83921"/>
                </a:srgbClr>
              </a:gs>
              <a:gs pos="100000">
                <a:srgbClr val="D30392">
                  <a:alpha val="85882"/>
                </a:srgbClr>
              </a:gs>
            </a:gsLst>
            <a:lin ang="1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50" name="Google Shape;850;p51"/>
          <p:cNvSpPr/>
          <p:nvPr/>
        </p:nvSpPr>
        <p:spPr>
          <a:xfrm>
            <a:off x="0" y="0"/>
            <a:ext cx="9144000" cy="4338150"/>
          </a:xfrm>
          <a:custGeom>
            <a:avLst/>
            <a:gdLst/>
            <a:ahLst/>
            <a:cxnLst/>
            <a:rect l="l" t="t" r="r" b="b"/>
            <a:pathLst>
              <a:path w="12192000" h="4689892" extrusionOk="0">
                <a:moveTo>
                  <a:pt x="0" y="0"/>
                </a:moveTo>
                <a:lnTo>
                  <a:pt x="12192000" y="0"/>
                </a:lnTo>
                <a:lnTo>
                  <a:pt x="12192000" y="4086180"/>
                </a:lnTo>
                <a:lnTo>
                  <a:pt x="12108330" y="4185713"/>
                </a:lnTo>
                <a:cubicBezTo>
                  <a:pt x="11854543" y="4467565"/>
                  <a:pt x="11570607" y="4662714"/>
                  <a:pt x="11292114" y="4688114"/>
                </a:cubicBezTo>
                <a:cubicBezTo>
                  <a:pt x="10549466" y="4755847"/>
                  <a:pt x="9378647" y="2866571"/>
                  <a:pt x="8505371" y="2844800"/>
                </a:cubicBezTo>
                <a:cubicBezTo>
                  <a:pt x="7632095" y="2823029"/>
                  <a:pt x="6862839" y="4603448"/>
                  <a:pt x="6052460" y="4557486"/>
                </a:cubicBezTo>
                <a:cubicBezTo>
                  <a:pt x="5242078" y="4511524"/>
                  <a:pt x="4470402" y="2689981"/>
                  <a:pt x="3643086" y="2569029"/>
                </a:cubicBezTo>
                <a:cubicBezTo>
                  <a:pt x="2815772" y="2448077"/>
                  <a:pt x="1823961" y="3901923"/>
                  <a:pt x="1088571" y="3831771"/>
                </a:cubicBezTo>
                <a:cubicBezTo>
                  <a:pt x="743857" y="3798888"/>
                  <a:pt x="381603" y="3486419"/>
                  <a:pt x="62352" y="3135797"/>
                </a:cubicBezTo>
                <a:lnTo>
                  <a:pt x="0" y="3063726"/>
                </a:lnTo>
                <a:close/>
              </a:path>
            </a:pathLst>
          </a:custGeom>
          <a:gradFill>
            <a:gsLst>
              <a:gs pos="0">
                <a:srgbClr val="D30392">
                  <a:alpha val="85882"/>
                </a:srgbClr>
              </a:gs>
              <a:gs pos="81000">
                <a:srgbClr val="0C0466">
                  <a:alpha val="83921"/>
                </a:srgbClr>
              </a:gs>
              <a:gs pos="100000">
                <a:srgbClr val="0C0466">
                  <a:alpha val="83921"/>
                </a:srgbClr>
              </a:gs>
            </a:gsLst>
            <a:lin ang="180000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1" name="Google Shape;851;p51"/>
          <p:cNvSpPr txBox="1">
            <a:spLocks noGrp="1"/>
          </p:cNvSpPr>
          <p:nvPr>
            <p:ph type="title"/>
          </p:nvPr>
        </p:nvSpPr>
        <p:spPr>
          <a:xfrm>
            <a:off x="503750" y="1416258"/>
            <a:ext cx="8172600" cy="6405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6000"/>
              <a:buFont typeface="Franklin Gothic"/>
              <a:buNone/>
            </a:pPr>
            <a:r>
              <a:rPr lang="en-GB" sz="6000">
                <a:solidFill>
                  <a:schemeClr val="lt1"/>
                </a:solidFill>
              </a:rPr>
              <a:t>THANK YOU</a:t>
            </a:r>
            <a:endParaRPr/>
          </a:p>
        </p:txBody>
      </p:sp>
      <p:grpSp>
        <p:nvGrpSpPr>
          <p:cNvPr id="852" name="Google Shape;852;p51"/>
          <p:cNvGrpSpPr/>
          <p:nvPr/>
        </p:nvGrpSpPr>
        <p:grpSpPr>
          <a:xfrm rot="10800000" flipH="1">
            <a:off x="7184573" y="-6998"/>
            <a:ext cx="1968575" cy="2063828"/>
            <a:chOff x="9579430" y="4279454"/>
            <a:chExt cx="2624767" cy="2751770"/>
          </a:xfrm>
        </p:grpSpPr>
        <p:sp>
          <p:nvSpPr>
            <p:cNvPr id="853" name="Google Shape;853;p51"/>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4" name="Google Shape;854;p51"/>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5" name="Google Shape;855;p51"/>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56" name="Google Shape;856;p51"/>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p:nvPr/>
        </p:nvSpPr>
        <p:spPr>
          <a:xfrm>
            <a:off x="0" y="0"/>
            <a:ext cx="9144000" cy="2261432"/>
          </a:xfrm>
          <a:custGeom>
            <a:avLst/>
            <a:gdLst/>
            <a:ahLst/>
            <a:cxnLst/>
            <a:rect l="l" t="t" r="r" b="b"/>
            <a:pathLst>
              <a:path w="12192000" h="5482260" extrusionOk="0">
                <a:moveTo>
                  <a:pt x="0" y="0"/>
                </a:moveTo>
                <a:lnTo>
                  <a:pt x="12192000" y="0"/>
                </a:lnTo>
                <a:lnTo>
                  <a:pt x="12192000" y="3499535"/>
                </a:lnTo>
                <a:lnTo>
                  <a:pt x="12156095" y="3484296"/>
                </a:lnTo>
                <a:cubicBezTo>
                  <a:pt x="12063871" y="3450309"/>
                  <a:pt x="11973917" y="3433194"/>
                  <a:pt x="11887200" y="3437361"/>
                </a:cubicBezTo>
                <a:cubicBezTo>
                  <a:pt x="10962217" y="3481811"/>
                  <a:pt x="9994900" y="5505344"/>
                  <a:pt x="9042400" y="5482061"/>
                </a:cubicBezTo>
                <a:cubicBezTo>
                  <a:pt x="8089901" y="5458778"/>
                  <a:pt x="7338483" y="3494511"/>
                  <a:pt x="6172202" y="3297661"/>
                </a:cubicBezTo>
                <a:cubicBezTo>
                  <a:pt x="5005918" y="3100811"/>
                  <a:pt x="3158067" y="4457594"/>
                  <a:pt x="2044700" y="4300961"/>
                </a:cubicBezTo>
                <a:cubicBezTo>
                  <a:pt x="1348846" y="4203065"/>
                  <a:pt x="676970" y="3746328"/>
                  <a:pt x="176349" y="3243909"/>
                </a:cubicBezTo>
                <a:lnTo>
                  <a:pt x="0" y="3051242"/>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4" name="Google Shape;194;p29"/>
          <p:cNvGrpSpPr/>
          <p:nvPr/>
        </p:nvGrpSpPr>
        <p:grpSpPr>
          <a:xfrm>
            <a:off x="-23037" y="-10125"/>
            <a:ext cx="2716409" cy="5166159"/>
            <a:chOff x="-30716" y="-13500"/>
            <a:chExt cx="3621878" cy="6888212"/>
          </a:xfrm>
        </p:grpSpPr>
        <p:sp>
          <p:nvSpPr>
            <p:cNvPr id="195" name="Google Shape;195;p29"/>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196" name="Google Shape;196;p29"/>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197" name="Google Shape;197;p29"/>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198" name="Google Shape;198;p29"/>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grpSp>
      <p:grpSp>
        <p:nvGrpSpPr>
          <p:cNvPr id="199" name="Google Shape;199;p29"/>
          <p:cNvGrpSpPr/>
          <p:nvPr/>
        </p:nvGrpSpPr>
        <p:grpSpPr>
          <a:xfrm>
            <a:off x="7184573" y="3078422"/>
            <a:ext cx="1968575" cy="2063828"/>
            <a:chOff x="9579430" y="4279454"/>
            <a:chExt cx="2624767" cy="2751770"/>
          </a:xfrm>
        </p:grpSpPr>
        <p:sp>
          <p:nvSpPr>
            <p:cNvPr id="200" name="Google Shape;200;p29"/>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1" name="Google Shape;201;p29"/>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2" name="Google Shape;202;p29"/>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3" name="Google Shape;203;p29"/>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04" name="Google Shape;204;p29"/>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3</a:t>
            </a:fld>
            <a:endParaRPr/>
          </a:p>
        </p:txBody>
      </p:sp>
      <p:sp>
        <p:nvSpPr>
          <p:cNvPr id="205" name="Google Shape;205;p29"/>
          <p:cNvSpPr/>
          <p:nvPr/>
        </p:nvSpPr>
        <p:spPr>
          <a:xfrm>
            <a:off x="8192892" y="-10125"/>
            <a:ext cx="951109" cy="879193"/>
          </a:xfrm>
          <a:custGeom>
            <a:avLst/>
            <a:gdLst/>
            <a:ahLst/>
            <a:cxnLst/>
            <a:rect l="l" t="t" r="r" b="b"/>
            <a:pathLst>
              <a:path w="1268145" h="1172257" extrusionOk="0">
                <a:moveTo>
                  <a:pt x="55772" y="0"/>
                </a:moveTo>
                <a:lnTo>
                  <a:pt x="1268145" y="0"/>
                </a:lnTo>
                <a:lnTo>
                  <a:pt x="1268145" y="1074086"/>
                </a:lnTo>
                <a:lnTo>
                  <a:pt x="1213772" y="1103598"/>
                </a:lnTo>
                <a:cubicBezTo>
                  <a:pt x="1109245" y="1147809"/>
                  <a:pt x="994324" y="1172257"/>
                  <a:pt x="873692" y="1172257"/>
                </a:cubicBezTo>
                <a:cubicBezTo>
                  <a:pt x="391165" y="1172257"/>
                  <a:pt x="0" y="781092"/>
                  <a:pt x="0" y="298565"/>
                </a:cubicBezTo>
                <a:cubicBezTo>
                  <a:pt x="0" y="238249"/>
                  <a:pt x="6112" y="179361"/>
                  <a:pt x="17750" y="122486"/>
                </a:cubicBez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6" name="Google Shape;206;p29"/>
          <p:cNvSpPr/>
          <p:nvPr/>
        </p:nvSpPr>
        <p:spPr>
          <a:xfrm>
            <a:off x="6764510" y="3878217"/>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07" name="Google Shape;207;p29"/>
          <p:cNvSpPr/>
          <p:nvPr/>
        </p:nvSpPr>
        <p:spPr>
          <a:xfrm>
            <a:off x="0" y="1858337"/>
            <a:ext cx="182143" cy="400575"/>
          </a:xfrm>
          <a:custGeom>
            <a:avLst/>
            <a:gdLst/>
            <a:ahLst/>
            <a:cxnLst/>
            <a:rect l="l" t="t" r="r" b="b"/>
            <a:pathLst>
              <a:path w="242857" h="534100" extrusionOk="0">
                <a:moveTo>
                  <a:pt x="0" y="0"/>
                </a:moveTo>
                <a:lnTo>
                  <a:pt x="76017" y="15347"/>
                </a:lnTo>
                <a:cubicBezTo>
                  <a:pt x="174062" y="56817"/>
                  <a:pt x="242857" y="153899"/>
                  <a:pt x="242857" y="267050"/>
                </a:cubicBezTo>
                <a:cubicBezTo>
                  <a:pt x="242857" y="380201"/>
                  <a:pt x="174062" y="477284"/>
                  <a:pt x="76017" y="518753"/>
                </a:cubicBezTo>
                <a:lnTo>
                  <a:pt x="0" y="534100"/>
                </a:ln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208" name="Google Shape;208;p29" title="Screenshot 2025-04-03 at 11.20.29 AM.png"/>
          <p:cNvPicPr preferRelativeResize="0"/>
          <p:nvPr/>
        </p:nvPicPr>
        <p:blipFill>
          <a:blip r:embed="rId3">
            <a:alphaModFix/>
          </a:blip>
          <a:stretch>
            <a:fillRect/>
          </a:stretch>
        </p:blipFill>
        <p:spPr>
          <a:xfrm>
            <a:off x="313162" y="2258907"/>
            <a:ext cx="2819518" cy="2577268"/>
          </a:xfrm>
          <a:prstGeom prst="rect">
            <a:avLst/>
          </a:prstGeom>
          <a:noFill/>
          <a:ln>
            <a:noFill/>
          </a:ln>
        </p:spPr>
      </p:pic>
      <p:pic>
        <p:nvPicPr>
          <p:cNvPr id="209" name="Google Shape;209;p29" title="Screenshot 2025-04-03 at 11.22.17 AM.png"/>
          <p:cNvPicPr preferRelativeResize="0"/>
          <p:nvPr/>
        </p:nvPicPr>
        <p:blipFill>
          <a:blip r:embed="rId4">
            <a:alphaModFix/>
          </a:blip>
          <a:stretch>
            <a:fillRect/>
          </a:stretch>
        </p:blipFill>
        <p:spPr>
          <a:xfrm>
            <a:off x="4107525" y="2308100"/>
            <a:ext cx="4890974" cy="2776175"/>
          </a:xfrm>
          <a:prstGeom prst="rect">
            <a:avLst/>
          </a:prstGeom>
          <a:noFill/>
          <a:ln>
            <a:noFill/>
          </a:ln>
        </p:spPr>
      </p:pic>
      <p:sp>
        <p:nvSpPr>
          <p:cNvPr id="210" name="Google Shape;210;p29"/>
          <p:cNvSpPr txBox="1"/>
          <p:nvPr/>
        </p:nvSpPr>
        <p:spPr>
          <a:xfrm>
            <a:off x="1807525" y="425300"/>
            <a:ext cx="5948700" cy="14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a:solidFill>
                  <a:schemeClr val="lt1"/>
                </a:solidFill>
                <a:latin typeface="Calibri"/>
                <a:ea typeface="Calibri"/>
                <a:cs typeface="Calibri"/>
                <a:sym typeface="Calibri"/>
              </a:rPr>
              <a:t>Understanding the data</a:t>
            </a:r>
            <a:endParaRPr sz="34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0"/>
          <p:cNvSpPr/>
          <p:nvPr/>
        </p:nvSpPr>
        <p:spPr>
          <a:xfrm>
            <a:off x="0" y="0"/>
            <a:ext cx="9144000" cy="2261432"/>
          </a:xfrm>
          <a:custGeom>
            <a:avLst/>
            <a:gdLst/>
            <a:ahLst/>
            <a:cxnLst/>
            <a:rect l="l" t="t" r="r" b="b"/>
            <a:pathLst>
              <a:path w="12192000" h="5482260" extrusionOk="0">
                <a:moveTo>
                  <a:pt x="0" y="0"/>
                </a:moveTo>
                <a:lnTo>
                  <a:pt x="12192000" y="0"/>
                </a:lnTo>
                <a:lnTo>
                  <a:pt x="12192000" y="3499535"/>
                </a:lnTo>
                <a:lnTo>
                  <a:pt x="12156095" y="3484296"/>
                </a:lnTo>
                <a:cubicBezTo>
                  <a:pt x="12063871" y="3450309"/>
                  <a:pt x="11973917" y="3433194"/>
                  <a:pt x="11887200" y="3437361"/>
                </a:cubicBezTo>
                <a:cubicBezTo>
                  <a:pt x="10962217" y="3481811"/>
                  <a:pt x="9994900" y="5505344"/>
                  <a:pt x="9042400" y="5482061"/>
                </a:cubicBezTo>
                <a:cubicBezTo>
                  <a:pt x="8089901" y="5458778"/>
                  <a:pt x="7338483" y="3494511"/>
                  <a:pt x="6172202" y="3297661"/>
                </a:cubicBezTo>
                <a:cubicBezTo>
                  <a:pt x="5005918" y="3100811"/>
                  <a:pt x="3158067" y="4457594"/>
                  <a:pt x="2044700" y="4300961"/>
                </a:cubicBezTo>
                <a:cubicBezTo>
                  <a:pt x="1348846" y="4203065"/>
                  <a:pt x="676970" y="3746328"/>
                  <a:pt x="176349" y="3243909"/>
                </a:cubicBezTo>
                <a:lnTo>
                  <a:pt x="0" y="3051242"/>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7" name="Google Shape;217;p30"/>
          <p:cNvGrpSpPr/>
          <p:nvPr/>
        </p:nvGrpSpPr>
        <p:grpSpPr>
          <a:xfrm>
            <a:off x="-23037" y="-10125"/>
            <a:ext cx="2716409" cy="5166159"/>
            <a:chOff x="-30716" y="-13500"/>
            <a:chExt cx="3621878" cy="6888212"/>
          </a:xfrm>
        </p:grpSpPr>
        <p:sp>
          <p:nvSpPr>
            <p:cNvPr id="218" name="Google Shape;218;p30"/>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19" name="Google Shape;219;p30"/>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20" name="Google Shape;220;p30"/>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21" name="Google Shape;221;p30"/>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grpSp>
      <p:grpSp>
        <p:nvGrpSpPr>
          <p:cNvPr id="222" name="Google Shape;222;p30"/>
          <p:cNvGrpSpPr/>
          <p:nvPr/>
        </p:nvGrpSpPr>
        <p:grpSpPr>
          <a:xfrm>
            <a:off x="7184573" y="3078422"/>
            <a:ext cx="1968575" cy="2063828"/>
            <a:chOff x="9579430" y="4279454"/>
            <a:chExt cx="2624767" cy="2751770"/>
          </a:xfrm>
        </p:grpSpPr>
        <p:sp>
          <p:nvSpPr>
            <p:cNvPr id="223" name="Google Shape;223;p30"/>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4" name="Google Shape;224;p30"/>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30"/>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6" name="Google Shape;226;p30"/>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7" name="Google Shape;227;p30"/>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4</a:t>
            </a:fld>
            <a:endParaRPr/>
          </a:p>
        </p:txBody>
      </p:sp>
      <p:sp>
        <p:nvSpPr>
          <p:cNvPr id="228" name="Google Shape;228;p30"/>
          <p:cNvSpPr/>
          <p:nvPr/>
        </p:nvSpPr>
        <p:spPr>
          <a:xfrm>
            <a:off x="8192892" y="-10125"/>
            <a:ext cx="951109" cy="879193"/>
          </a:xfrm>
          <a:custGeom>
            <a:avLst/>
            <a:gdLst/>
            <a:ahLst/>
            <a:cxnLst/>
            <a:rect l="l" t="t" r="r" b="b"/>
            <a:pathLst>
              <a:path w="1268145" h="1172257" extrusionOk="0">
                <a:moveTo>
                  <a:pt x="55772" y="0"/>
                </a:moveTo>
                <a:lnTo>
                  <a:pt x="1268145" y="0"/>
                </a:lnTo>
                <a:lnTo>
                  <a:pt x="1268145" y="1074086"/>
                </a:lnTo>
                <a:lnTo>
                  <a:pt x="1213772" y="1103598"/>
                </a:lnTo>
                <a:cubicBezTo>
                  <a:pt x="1109245" y="1147809"/>
                  <a:pt x="994324" y="1172257"/>
                  <a:pt x="873692" y="1172257"/>
                </a:cubicBezTo>
                <a:cubicBezTo>
                  <a:pt x="391165" y="1172257"/>
                  <a:pt x="0" y="781092"/>
                  <a:pt x="0" y="298565"/>
                </a:cubicBezTo>
                <a:cubicBezTo>
                  <a:pt x="0" y="238249"/>
                  <a:pt x="6112" y="179361"/>
                  <a:pt x="17750" y="122486"/>
                </a:cubicBez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 name="Google Shape;229;p30"/>
          <p:cNvSpPr/>
          <p:nvPr/>
        </p:nvSpPr>
        <p:spPr>
          <a:xfrm>
            <a:off x="6764510" y="3878217"/>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0" name="Google Shape;230;p30"/>
          <p:cNvSpPr/>
          <p:nvPr/>
        </p:nvSpPr>
        <p:spPr>
          <a:xfrm>
            <a:off x="0" y="1858337"/>
            <a:ext cx="182143" cy="400575"/>
          </a:xfrm>
          <a:custGeom>
            <a:avLst/>
            <a:gdLst/>
            <a:ahLst/>
            <a:cxnLst/>
            <a:rect l="l" t="t" r="r" b="b"/>
            <a:pathLst>
              <a:path w="242857" h="534100" extrusionOk="0">
                <a:moveTo>
                  <a:pt x="0" y="0"/>
                </a:moveTo>
                <a:lnTo>
                  <a:pt x="76017" y="15347"/>
                </a:lnTo>
                <a:cubicBezTo>
                  <a:pt x="174062" y="56817"/>
                  <a:pt x="242857" y="153899"/>
                  <a:pt x="242857" y="267050"/>
                </a:cubicBezTo>
                <a:cubicBezTo>
                  <a:pt x="242857" y="380201"/>
                  <a:pt x="174062" y="477284"/>
                  <a:pt x="76017" y="518753"/>
                </a:cubicBezTo>
                <a:lnTo>
                  <a:pt x="0" y="534100"/>
                </a:ln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31" name="Google Shape;231;p30"/>
          <p:cNvSpPr txBox="1"/>
          <p:nvPr/>
        </p:nvSpPr>
        <p:spPr>
          <a:xfrm>
            <a:off x="1807525" y="425300"/>
            <a:ext cx="5948700" cy="14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a:solidFill>
                  <a:schemeClr val="lt1"/>
                </a:solidFill>
                <a:latin typeface="Calibri"/>
                <a:ea typeface="Calibri"/>
                <a:cs typeface="Calibri"/>
                <a:sym typeface="Calibri"/>
              </a:rPr>
              <a:t>Understanding the data</a:t>
            </a:r>
            <a:endParaRPr sz="3400">
              <a:solidFill>
                <a:schemeClr val="lt1"/>
              </a:solidFill>
              <a:latin typeface="Calibri"/>
              <a:ea typeface="Calibri"/>
              <a:cs typeface="Calibri"/>
              <a:sym typeface="Calibri"/>
            </a:endParaRPr>
          </a:p>
        </p:txBody>
      </p:sp>
      <p:pic>
        <p:nvPicPr>
          <p:cNvPr id="232" name="Google Shape;232;p30" title="Screenshot 2025-04-03 at 11.29.00 AM.png"/>
          <p:cNvPicPr preferRelativeResize="0"/>
          <p:nvPr/>
        </p:nvPicPr>
        <p:blipFill>
          <a:blip r:embed="rId3">
            <a:alphaModFix/>
          </a:blip>
          <a:stretch>
            <a:fillRect/>
          </a:stretch>
        </p:blipFill>
        <p:spPr>
          <a:xfrm>
            <a:off x="101500" y="2261425"/>
            <a:ext cx="5259774" cy="2558026"/>
          </a:xfrm>
          <a:prstGeom prst="rect">
            <a:avLst/>
          </a:prstGeom>
          <a:noFill/>
          <a:ln>
            <a:noFill/>
          </a:ln>
        </p:spPr>
      </p:pic>
      <p:pic>
        <p:nvPicPr>
          <p:cNvPr id="233" name="Google Shape;233;p30" title="Screenshot 2025-04-03 at 11.31.40 AM.png"/>
          <p:cNvPicPr preferRelativeResize="0"/>
          <p:nvPr/>
        </p:nvPicPr>
        <p:blipFill rotWithShape="1">
          <a:blip r:embed="rId4">
            <a:alphaModFix/>
          </a:blip>
          <a:srcRect t="-3010" b="3009"/>
          <a:stretch/>
        </p:blipFill>
        <p:spPr>
          <a:xfrm>
            <a:off x="5232400" y="2229763"/>
            <a:ext cx="3773326" cy="22216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1"/>
          <p:cNvSpPr/>
          <p:nvPr/>
        </p:nvSpPr>
        <p:spPr>
          <a:xfrm>
            <a:off x="0" y="0"/>
            <a:ext cx="9144000" cy="2261432"/>
          </a:xfrm>
          <a:custGeom>
            <a:avLst/>
            <a:gdLst/>
            <a:ahLst/>
            <a:cxnLst/>
            <a:rect l="l" t="t" r="r" b="b"/>
            <a:pathLst>
              <a:path w="12192000" h="5482260" extrusionOk="0">
                <a:moveTo>
                  <a:pt x="0" y="0"/>
                </a:moveTo>
                <a:lnTo>
                  <a:pt x="12192000" y="0"/>
                </a:lnTo>
                <a:lnTo>
                  <a:pt x="12192000" y="3499535"/>
                </a:lnTo>
                <a:lnTo>
                  <a:pt x="12156095" y="3484296"/>
                </a:lnTo>
                <a:cubicBezTo>
                  <a:pt x="12063871" y="3450309"/>
                  <a:pt x="11973917" y="3433194"/>
                  <a:pt x="11887200" y="3437361"/>
                </a:cubicBezTo>
                <a:cubicBezTo>
                  <a:pt x="10962217" y="3481811"/>
                  <a:pt x="9994900" y="5505344"/>
                  <a:pt x="9042400" y="5482061"/>
                </a:cubicBezTo>
                <a:cubicBezTo>
                  <a:pt x="8089901" y="5458778"/>
                  <a:pt x="7338483" y="3494511"/>
                  <a:pt x="6172202" y="3297661"/>
                </a:cubicBezTo>
                <a:cubicBezTo>
                  <a:pt x="5005918" y="3100811"/>
                  <a:pt x="3158067" y="4457594"/>
                  <a:pt x="2044700" y="4300961"/>
                </a:cubicBezTo>
                <a:cubicBezTo>
                  <a:pt x="1348846" y="4203065"/>
                  <a:pt x="676970" y="3746328"/>
                  <a:pt x="176349" y="3243909"/>
                </a:cubicBezTo>
                <a:lnTo>
                  <a:pt x="0" y="3051242"/>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40" name="Google Shape;240;p31"/>
          <p:cNvGrpSpPr/>
          <p:nvPr/>
        </p:nvGrpSpPr>
        <p:grpSpPr>
          <a:xfrm>
            <a:off x="-23037" y="-10125"/>
            <a:ext cx="2716409" cy="5166159"/>
            <a:chOff x="-30716" y="-13500"/>
            <a:chExt cx="3621878" cy="6888212"/>
          </a:xfrm>
        </p:grpSpPr>
        <p:sp>
          <p:nvSpPr>
            <p:cNvPr id="241" name="Google Shape;241;p31"/>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42" name="Google Shape;242;p31"/>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43" name="Google Shape;243;p31"/>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44" name="Google Shape;244;p31"/>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grpSp>
      <p:grpSp>
        <p:nvGrpSpPr>
          <p:cNvPr id="245" name="Google Shape;245;p31"/>
          <p:cNvGrpSpPr/>
          <p:nvPr/>
        </p:nvGrpSpPr>
        <p:grpSpPr>
          <a:xfrm>
            <a:off x="7184573" y="3078422"/>
            <a:ext cx="1968575" cy="2063828"/>
            <a:chOff x="9579430" y="4279454"/>
            <a:chExt cx="2624767" cy="2751770"/>
          </a:xfrm>
        </p:grpSpPr>
        <p:sp>
          <p:nvSpPr>
            <p:cNvPr id="246" name="Google Shape;246;p31"/>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7" name="Google Shape;247;p31"/>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8" name="Google Shape;248;p31"/>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49" name="Google Shape;249;p31"/>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50" name="Google Shape;250;p31"/>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5</a:t>
            </a:fld>
            <a:endParaRPr/>
          </a:p>
        </p:txBody>
      </p:sp>
      <p:sp>
        <p:nvSpPr>
          <p:cNvPr id="251" name="Google Shape;251;p31"/>
          <p:cNvSpPr/>
          <p:nvPr/>
        </p:nvSpPr>
        <p:spPr>
          <a:xfrm>
            <a:off x="8192892" y="-10125"/>
            <a:ext cx="951109" cy="879193"/>
          </a:xfrm>
          <a:custGeom>
            <a:avLst/>
            <a:gdLst/>
            <a:ahLst/>
            <a:cxnLst/>
            <a:rect l="l" t="t" r="r" b="b"/>
            <a:pathLst>
              <a:path w="1268145" h="1172257" extrusionOk="0">
                <a:moveTo>
                  <a:pt x="55772" y="0"/>
                </a:moveTo>
                <a:lnTo>
                  <a:pt x="1268145" y="0"/>
                </a:lnTo>
                <a:lnTo>
                  <a:pt x="1268145" y="1074086"/>
                </a:lnTo>
                <a:lnTo>
                  <a:pt x="1213772" y="1103598"/>
                </a:lnTo>
                <a:cubicBezTo>
                  <a:pt x="1109245" y="1147809"/>
                  <a:pt x="994324" y="1172257"/>
                  <a:pt x="873692" y="1172257"/>
                </a:cubicBezTo>
                <a:cubicBezTo>
                  <a:pt x="391165" y="1172257"/>
                  <a:pt x="0" y="781092"/>
                  <a:pt x="0" y="298565"/>
                </a:cubicBezTo>
                <a:cubicBezTo>
                  <a:pt x="0" y="238249"/>
                  <a:pt x="6112" y="179361"/>
                  <a:pt x="17750" y="122486"/>
                </a:cubicBez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2" name="Google Shape;252;p31"/>
          <p:cNvSpPr/>
          <p:nvPr/>
        </p:nvSpPr>
        <p:spPr>
          <a:xfrm>
            <a:off x="6764510" y="3878217"/>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3" name="Google Shape;253;p31"/>
          <p:cNvSpPr/>
          <p:nvPr/>
        </p:nvSpPr>
        <p:spPr>
          <a:xfrm>
            <a:off x="0" y="1858337"/>
            <a:ext cx="182143" cy="400575"/>
          </a:xfrm>
          <a:custGeom>
            <a:avLst/>
            <a:gdLst/>
            <a:ahLst/>
            <a:cxnLst/>
            <a:rect l="l" t="t" r="r" b="b"/>
            <a:pathLst>
              <a:path w="242857" h="534100" extrusionOk="0">
                <a:moveTo>
                  <a:pt x="0" y="0"/>
                </a:moveTo>
                <a:lnTo>
                  <a:pt x="76017" y="15347"/>
                </a:lnTo>
                <a:cubicBezTo>
                  <a:pt x="174062" y="56817"/>
                  <a:pt x="242857" y="153899"/>
                  <a:pt x="242857" y="267050"/>
                </a:cubicBezTo>
                <a:cubicBezTo>
                  <a:pt x="242857" y="380201"/>
                  <a:pt x="174062" y="477284"/>
                  <a:pt x="76017" y="518753"/>
                </a:cubicBezTo>
                <a:lnTo>
                  <a:pt x="0" y="534100"/>
                </a:ln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54" name="Google Shape;254;p31"/>
          <p:cNvSpPr txBox="1"/>
          <p:nvPr/>
        </p:nvSpPr>
        <p:spPr>
          <a:xfrm>
            <a:off x="1807525" y="425300"/>
            <a:ext cx="5948700" cy="148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400">
                <a:solidFill>
                  <a:schemeClr val="lt1"/>
                </a:solidFill>
                <a:latin typeface="Calibri"/>
                <a:ea typeface="Calibri"/>
                <a:cs typeface="Calibri"/>
                <a:sym typeface="Calibri"/>
              </a:rPr>
              <a:t>Understanding the data</a:t>
            </a:r>
            <a:endParaRPr sz="3400">
              <a:solidFill>
                <a:schemeClr val="lt1"/>
              </a:solidFill>
              <a:latin typeface="Calibri"/>
              <a:ea typeface="Calibri"/>
              <a:cs typeface="Calibri"/>
              <a:sym typeface="Calibri"/>
            </a:endParaRPr>
          </a:p>
        </p:txBody>
      </p:sp>
      <p:pic>
        <p:nvPicPr>
          <p:cNvPr id="255" name="Google Shape;255;p31" title="Screenshot 2025-04-03 at 11.36.47 AM.png"/>
          <p:cNvPicPr preferRelativeResize="0"/>
          <p:nvPr/>
        </p:nvPicPr>
        <p:blipFill>
          <a:blip r:embed="rId3">
            <a:alphaModFix/>
          </a:blip>
          <a:stretch>
            <a:fillRect/>
          </a:stretch>
        </p:blipFill>
        <p:spPr>
          <a:xfrm>
            <a:off x="1807523" y="1279499"/>
            <a:ext cx="5898251" cy="378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p:nvPr/>
        </p:nvSpPr>
        <p:spPr>
          <a:xfrm>
            <a:off x="0" y="0"/>
            <a:ext cx="9144000" cy="2261432"/>
          </a:xfrm>
          <a:custGeom>
            <a:avLst/>
            <a:gdLst/>
            <a:ahLst/>
            <a:cxnLst/>
            <a:rect l="l" t="t" r="r" b="b"/>
            <a:pathLst>
              <a:path w="12192000" h="5482260" extrusionOk="0">
                <a:moveTo>
                  <a:pt x="0" y="0"/>
                </a:moveTo>
                <a:lnTo>
                  <a:pt x="12192000" y="0"/>
                </a:lnTo>
                <a:lnTo>
                  <a:pt x="12192000" y="3499535"/>
                </a:lnTo>
                <a:lnTo>
                  <a:pt x="12156095" y="3484296"/>
                </a:lnTo>
                <a:cubicBezTo>
                  <a:pt x="12063871" y="3450309"/>
                  <a:pt x="11973917" y="3433194"/>
                  <a:pt x="11887200" y="3437361"/>
                </a:cubicBezTo>
                <a:cubicBezTo>
                  <a:pt x="10962217" y="3481811"/>
                  <a:pt x="9994900" y="5505344"/>
                  <a:pt x="9042400" y="5482061"/>
                </a:cubicBezTo>
                <a:cubicBezTo>
                  <a:pt x="8089901" y="5458778"/>
                  <a:pt x="7338483" y="3494511"/>
                  <a:pt x="6172202" y="3297661"/>
                </a:cubicBezTo>
                <a:cubicBezTo>
                  <a:pt x="5005918" y="3100811"/>
                  <a:pt x="3158067" y="4457594"/>
                  <a:pt x="2044700" y="4300961"/>
                </a:cubicBezTo>
                <a:cubicBezTo>
                  <a:pt x="1348846" y="4203065"/>
                  <a:pt x="676970" y="3746328"/>
                  <a:pt x="176349" y="3243909"/>
                </a:cubicBezTo>
                <a:lnTo>
                  <a:pt x="0" y="3051242"/>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62" name="Google Shape;262;p32"/>
          <p:cNvGrpSpPr/>
          <p:nvPr/>
        </p:nvGrpSpPr>
        <p:grpSpPr>
          <a:xfrm>
            <a:off x="-23037" y="-10125"/>
            <a:ext cx="2716409" cy="5166159"/>
            <a:chOff x="-30716" y="-13500"/>
            <a:chExt cx="3621878" cy="6888212"/>
          </a:xfrm>
        </p:grpSpPr>
        <p:sp>
          <p:nvSpPr>
            <p:cNvPr id="263" name="Google Shape;263;p32"/>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64" name="Google Shape;264;p32"/>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65" name="Google Shape;265;p32"/>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sp>
          <p:nvSpPr>
            <p:cNvPr id="266" name="Google Shape;266;p32"/>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rgbClr val="0000FF"/>
                </a:solidFill>
                <a:latin typeface="Calibri"/>
                <a:ea typeface="Calibri"/>
                <a:cs typeface="Calibri"/>
                <a:sym typeface="Calibri"/>
              </a:endParaRPr>
            </a:p>
          </p:txBody>
        </p:sp>
      </p:grpSp>
      <p:grpSp>
        <p:nvGrpSpPr>
          <p:cNvPr id="267" name="Google Shape;267;p32"/>
          <p:cNvGrpSpPr/>
          <p:nvPr/>
        </p:nvGrpSpPr>
        <p:grpSpPr>
          <a:xfrm>
            <a:off x="7184573" y="3078422"/>
            <a:ext cx="1968575" cy="2063828"/>
            <a:chOff x="9579430" y="4279454"/>
            <a:chExt cx="2624767" cy="2751770"/>
          </a:xfrm>
        </p:grpSpPr>
        <p:sp>
          <p:nvSpPr>
            <p:cNvPr id="268" name="Google Shape;268;p32"/>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69" name="Google Shape;269;p32"/>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0" name="Google Shape;270;p32"/>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1" name="Google Shape;271;p32"/>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72" name="Google Shape;272;p32"/>
          <p:cNvSpPr txBox="1">
            <a:spLocks noGrp="1"/>
          </p:cNvSpPr>
          <p:nvPr>
            <p:ph type="title"/>
          </p:nvPr>
        </p:nvSpPr>
        <p:spPr>
          <a:xfrm>
            <a:off x="485700" y="359569"/>
            <a:ext cx="8172600" cy="6405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Franklin Gothic"/>
              <a:buNone/>
            </a:pPr>
            <a:r>
              <a:rPr lang="en-GB">
                <a:solidFill>
                  <a:schemeClr val="lt1"/>
                </a:solidFill>
              </a:rPr>
              <a:t>Why Life Expectancy?</a:t>
            </a:r>
            <a:endParaRPr/>
          </a:p>
        </p:txBody>
      </p:sp>
      <p:sp>
        <p:nvSpPr>
          <p:cNvPr id="273" name="Google Shape;273;p32"/>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6</a:t>
            </a:fld>
            <a:endParaRPr/>
          </a:p>
        </p:txBody>
      </p:sp>
      <p:sp>
        <p:nvSpPr>
          <p:cNvPr id="274" name="Google Shape;274;p32"/>
          <p:cNvSpPr/>
          <p:nvPr/>
        </p:nvSpPr>
        <p:spPr>
          <a:xfrm>
            <a:off x="8192892" y="-10125"/>
            <a:ext cx="951109" cy="879193"/>
          </a:xfrm>
          <a:custGeom>
            <a:avLst/>
            <a:gdLst/>
            <a:ahLst/>
            <a:cxnLst/>
            <a:rect l="l" t="t" r="r" b="b"/>
            <a:pathLst>
              <a:path w="1268145" h="1172257" extrusionOk="0">
                <a:moveTo>
                  <a:pt x="55772" y="0"/>
                </a:moveTo>
                <a:lnTo>
                  <a:pt x="1268145" y="0"/>
                </a:lnTo>
                <a:lnTo>
                  <a:pt x="1268145" y="1074086"/>
                </a:lnTo>
                <a:lnTo>
                  <a:pt x="1213772" y="1103598"/>
                </a:lnTo>
                <a:cubicBezTo>
                  <a:pt x="1109245" y="1147809"/>
                  <a:pt x="994324" y="1172257"/>
                  <a:pt x="873692" y="1172257"/>
                </a:cubicBezTo>
                <a:cubicBezTo>
                  <a:pt x="391165" y="1172257"/>
                  <a:pt x="0" y="781092"/>
                  <a:pt x="0" y="298565"/>
                </a:cubicBezTo>
                <a:cubicBezTo>
                  <a:pt x="0" y="238249"/>
                  <a:pt x="6112" y="179361"/>
                  <a:pt x="17750" y="122486"/>
                </a:cubicBez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5" name="Google Shape;275;p32"/>
          <p:cNvSpPr/>
          <p:nvPr/>
        </p:nvSpPr>
        <p:spPr>
          <a:xfrm>
            <a:off x="6764510" y="3878217"/>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6" name="Google Shape;276;p32"/>
          <p:cNvSpPr/>
          <p:nvPr/>
        </p:nvSpPr>
        <p:spPr>
          <a:xfrm>
            <a:off x="0" y="1858337"/>
            <a:ext cx="182143" cy="400575"/>
          </a:xfrm>
          <a:custGeom>
            <a:avLst/>
            <a:gdLst/>
            <a:ahLst/>
            <a:cxnLst/>
            <a:rect l="l" t="t" r="r" b="b"/>
            <a:pathLst>
              <a:path w="242857" h="534100" extrusionOk="0">
                <a:moveTo>
                  <a:pt x="0" y="0"/>
                </a:moveTo>
                <a:lnTo>
                  <a:pt x="76017" y="15347"/>
                </a:lnTo>
                <a:cubicBezTo>
                  <a:pt x="174062" y="56817"/>
                  <a:pt x="242857" y="153899"/>
                  <a:pt x="242857" y="267050"/>
                </a:cubicBezTo>
                <a:cubicBezTo>
                  <a:pt x="242857" y="380201"/>
                  <a:pt x="174062" y="477284"/>
                  <a:pt x="76017" y="518753"/>
                </a:cubicBezTo>
                <a:lnTo>
                  <a:pt x="0" y="534100"/>
                </a:lnTo>
                <a:close/>
              </a:path>
            </a:pathLst>
          </a:cu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77" name="Google Shape;277;p32"/>
          <p:cNvSpPr txBox="1"/>
          <p:nvPr/>
        </p:nvSpPr>
        <p:spPr>
          <a:xfrm>
            <a:off x="627838" y="1979675"/>
            <a:ext cx="3715800" cy="3061500"/>
          </a:xfrm>
          <a:prstGeom prst="rect">
            <a:avLst/>
          </a:prstGeom>
          <a:noFill/>
          <a:ln>
            <a:noFill/>
          </a:ln>
        </p:spPr>
        <p:txBody>
          <a:bodyPr spcFirstLastPara="1" wrap="square" lIns="0" tIns="0" rIns="0" bIns="0" anchor="ctr" anchorCtr="0">
            <a:spAutoFit/>
          </a:bodyPr>
          <a:lstStyle/>
          <a:p>
            <a:pPr marL="0" lvl="0" indent="0" algn="l" rtl="0">
              <a:lnSpc>
                <a:spcPct val="115000"/>
              </a:lnSpc>
              <a:spcBef>
                <a:spcPts val="1200"/>
              </a:spcBef>
              <a:spcAft>
                <a:spcPts val="0"/>
              </a:spcAft>
              <a:buNone/>
            </a:pPr>
            <a:r>
              <a:rPr lang="en-GB">
                <a:solidFill>
                  <a:schemeClr val="dk1"/>
                </a:solidFill>
              </a:rPr>
              <a:t>A key indicator of overall health and quality of life</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Reflects nutrition, healthcare, sanitation, income, and education</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Shows how well nations support health and longevity</a:t>
            </a:r>
            <a:endParaRPr>
              <a:solidFill>
                <a:schemeClr val="dk1"/>
              </a:solidFill>
            </a:endParaRPr>
          </a:p>
          <a:p>
            <a:pPr marL="0" lvl="0" indent="0" algn="l" rtl="0">
              <a:lnSpc>
                <a:spcPct val="115000"/>
              </a:lnSpc>
              <a:spcBef>
                <a:spcPts val="1200"/>
              </a:spcBef>
              <a:spcAft>
                <a:spcPts val="0"/>
              </a:spcAft>
              <a:buNone/>
            </a:pPr>
            <a:r>
              <a:rPr lang="en-GB">
                <a:solidFill>
                  <a:schemeClr val="dk1"/>
                </a:solidFill>
              </a:rPr>
              <a:t>Links social, economic, and health-related factors globally</a:t>
            </a:r>
            <a:br>
              <a:rPr lang="en-GB">
                <a:solidFill>
                  <a:schemeClr val="dk1"/>
                </a:solidFill>
              </a:rPr>
            </a:br>
            <a:endParaRPr>
              <a:solidFill>
                <a:schemeClr val="dk1"/>
              </a:solidFill>
            </a:endParaRPr>
          </a:p>
          <a:p>
            <a:pPr marL="0" marR="0" lvl="0" indent="0" algn="l" rtl="0">
              <a:spcBef>
                <a:spcPts val="1200"/>
              </a:spcBef>
              <a:spcAft>
                <a:spcPts val="0"/>
              </a:spcAft>
              <a:buNone/>
            </a:pPr>
            <a:endParaRPr>
              <a:solidFill>
                <a:schemeClr val="dk1"/>
              </a:solidFill>
            </a:endParaRPr>
          </a:p>
        </p:txBody>
      </p:sp>
      <p:pic>
        <p:nvPicPr>
          <p:cNvPr id="278" name="Google Shape;278;p32"/>
          <p:cNvPicPr preferRelativeResize="0"/>
          <p:nvPr/>
        </p:nvPicPr>
        <p:blipFill>
          <a:blip r:embed="rId3">
            <a:alphaModFix/>
          </a:blip>
          <a:stretch>
            <a:fillRect/>
          </a:stretch>
        </p:blipFill>
        <p:spPr>
          <a:xfrm>
            <a:off x="5318425" y="2326675"/>
            <a:ext cx="2978075" cy="2492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282"/>
        <p:cNvGrpSpPr/>
        <p:nvPr/>
      </p:nvGrpSpPr>
      <p:grpSpPr>
        <a:xfrm>
          <a:off x="0" y="0"/>
          <a:ext cx="0" cy="0"/>
          <a:chOff x="0" y="0"/>
          <a:chExt cx="0" cy="0"/>
        </a:xfrm>
      </p:grpSpPr>
      <p:grpSp>
        <p:nvGrpSpPr>
          <p:cNvPr id="283" name="Google Shape;283;p33"/>
          <p:cNvGrpSpPr/>
          <p:nvPr/>
        </p:nvGrpSpPr>
        <p:grpSpPr>
          <a:xfrm>
            <a:off x="7357748" y="3079672"/>
            <a:ext cx="1968575" cy="2063828"/>
            <a:chOff x="9579430" y="4279454"/>
            <a:chExt cx="2624767" cy="2751770"/>
          </a:xfrm>
        </p:grpSpPr>
        <p:sp>
          <p:nvSpPr>
            <p:cNvPr id="284" name="Google Shape;284;p33"/>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5" name="Google Shape;285;p33"/>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6" name="Google Shape;286;p33"/>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87" name="Google Shape;287;p33"/>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288" name="Google Shape;288;p33"/>
          <p:cNvGrpSpPr/>
          <p:nvPr/>
        </p:nvGrpSpPr>
        <p:grpSpPr>
          <a:xfrm>
            <a:off x="4442325" y="1327740"/>
            <a:ext cx="4610025" cy="3084333"/>
            <a:chOff x="5397500" y="1854200"/>
            <a:chExt cx="6146700" cy="4112444"/>
          </a:xfrm>
        </p:grpSpPr>
        <p:sp>
          <p:nvSpPr>
            <p:cNvPr id="289" name="Google Shape;289;p33"/>
            <p:cNvSpPr/>
            <p:nvPr/>
          </p:nvSpPr>
          <p:spPr>
            <a:xfrm>
              <a:off x="5397500" y="18542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0" name="Google Shape;290;p33"/>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1" name="Google Shape;291;p33"/>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2" name="Google Shape;292;p33"/>
            <p:cNvSpPr/>
            <p:nvPr/>
          </p:nvSpPr>
          <p:spPr>
            <a:xfrm>
              <a:off x="10566617" y="2038350"/>
              <a:ext cx="762000" cy="762000"/>
            </a:xfrm>
            <a:prstGeom prst="ellipse">
              <a:avLst/>
            </a:prstGeom>
            <a:gradFill>
              <a:gsLst>
                <a:gs pos="0">
                  <a:srgbClr val="02003F"/>
                </a:gs>
                <a:gs pos="50000">
                  <a:srgbClr val="04005B"/>
                </a:gs>
                <a:gs pos="100000">
                  <a:srgbClr val="05006D"/>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3" name="Google Shape;293;p33"/>
            <p:cNvSpPr/>
            <p:nvPr/>
          </p:nvSpPr>
          <p:spPr>
            <a:xfrm>
              <a:off x="10566617" y="3529372"/>
              <a:ext cx="762000" cy="762000"/>
            </a:xfrm>
            <a:prstGeom prst="ellipse">
              <a:avLst/>
            </a:prstGeom>
            <a:gradFill>
              <a:gsLst>
                <a:gs pos="0">
                  <a:srgbClr val="830057"/>
                </a:gs>
                <a:gs pos="50000">
                  <a:srgbClr val="BD007E"/>
                </a:gs>
                <a:gs pos="100000">
                  <a:srgbClr val="E20097"/>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4" name="Google Shape;294;p33"/>
            <p:cNvSpPr/>
            <p:nvPr/>
          </p:nvSpPr>
          <p:spPr>
            <a:xfrm>
              <a:off x="10566617" y="5020394"/>
              <a:ext cx="762000" cy="762000"/>
            </a:xfrm>
            <a:prstGeom prst="ellipse">
              <a:avLst/>
            </a:prstGeom>
            <a:gradFill>
              <a:gsLst>
                <a:gs pos="0">
                  <a:srgbClr val="924747"/>
                </a:gs>
                <a:gs pos="50000">
                  <a:srgbClr val="D56666"/>
                </a:gs>
                <a:gs pos="100000">
                  <a:srgbClr val="FF7B7B"/>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95" name="Google Shape;295;p33"/>
            <p:cNvSpPr txBox="1"/>
            <p:nvPr/>
          </p:nvSpPr>
          <p:spPr>
            <a:xfrm>
              <a:off x="8377067" y="2072914"/>
              <a:ext cx="2166600" cy="6774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Majority of countries fall between </a:t>
              </a:r>
              <a:r>
                <a:rPr lang="en-GB" sz="1100" b="1">
                  <a:solidFill>
                    <a:schemeClr val="dk1"/>
                  </a:solidFill>
                  <a:latin typeface="Calibri"/>
                  <a:ea typeface="Calibri"/>
                  <a:cs typeface="Calibri"/>
                  <a:sym typeface="Calibri"/>
                </a:rPr>
                <a:t>65 – 80 years</a:t>
              </a:r>
              <a:endParaRPr sz="1100" b="1">
                <a:solidFill>
                  <a:schemeClr val="dk1"/>
                </a:solidFill>
                <a:latin typeface="Calibri"/>
                <a:ea typeface="Calibri"/>
                <a:cs typeface="Calibri"/>
                <a:sym typeface="Calibri"/>
              </a:endParaRPr>
            </a:p>
            <a:p>
              <a:pPr marL="0" marR="0" lvl="0" indent="0" algn="l" rtl="0">
                <a:spcBef>
                  <a:spcPts val="0"/>
                </a:spcBef>
                <a:spcAft>
                  <a:spcPts val="0"/>
                </a:spcAft>
                <a:buNone/>
              </a:pPr>
              <a:r>
                <a:rPr lang="en-GB" sz="1100">
                  <a:solidFill>
                    <a:schemeClr val="dk1"/>
                  </a:solidFill>
                  <a:latin typeface="Calibri"/>
                  <a:ea typeface="Calibri"/>
                  <a:cs typeface="Calibri"/>
                  <a:sym typeface="Calibri"/>
                </a:rPr>
                <a:t>Mean year is </a:t>
              </a:r>
              <a:r>
                <a:rPr lang="en-GB" sz="1100" b="1">
                  <a:solidFill>
                    <a:schemeClr val="dk1"/>
                  </a:solidFill>
                  <a:latin typeface="Calibri"/>
                  <a:ea typeface="Calibri"/>
                  <a:cs typeface="Calibri"/>
                  <a:sym typeface="Calibri"/>
                </a:rPr>
                <a:t>68.86</a:t>
              </a:r>
              <a:r>
                <a:rPr lang="en-GB" sz="1100">
                  <a:solidFill>
                    <a:schemeClr val="dk1"/>
                  </a:solidFill>
                  <a:latin typeface="Calibri"/>
                  <a:ea typeface="Calibri"/>
                  <a:cs typeface="Calibri"/>
                  <a:sym typeface="Calibri"/>
                </a:rPr>
                <a:t> years</a:t>
              </a:r>
              <a:endParaRPr sz="1100">
                <a:solidFill>
                  <a:schemeClr val="dk1"/>
                </a:solidFill>
                <a:latin typeface="Calibri"/>
                <a:ea typeface="Calibri"/>
                <a:cs typeface="Calibri"/>
                <a:sym typeface="Calibri"/>
              </a:endParaRPr>
            </a:p>
          </p:txBody>
        </p:sp>
        <p:sp>
          <p:nvSpPr>
            <p:cNvPr id="296" name="Google Shape;296;p33"/>
            <p:cNvSpPr txBox="1"/>
            <p:nvPr/>
          </p:nvSpPr>
          <p:spPr>
            <a:xfrm>
              <a:off x="8353666" y="3571731"/>
              <a:ext cx="2166600" cy="6774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Distribution is slightly left-skewed (more low outliers)</a:t>
              </a:r>
              <a:endParaRPr sz="1100"/>
            </a:p>
          </p:txBody>
        </p:sp>
        <p:sp>
          <p:nvSpPr>
            <p:cNvPr id="297" name="Google Shape;297;p33"/>
            <p:cNvSpPr txBox="1"/>
            <p:nvPr/>
          </p:nvSpPr>
          <p:spPr>
            <a:xfrm>
              <a:off x="8424300" y="5118947"/>
              <a:ext cx="23367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Peak around 70–75 years shows global concentration</a:t>
              </a:r>
              <a:endParaRPr sz="1100" b="1"/>
            </a:p>
          </p:txBody>
        </p:sp>
        <p:grpSp>
          <p:nvGrpSpPr>
            <p:cNvPr id="298" name="Google Shape;298;p33"/>
            <p:cNvGrpSpPr/>
            <p:nvPr/>
          </p:nvGrpSpPr>
          <p:grpSpPr>
            <a:xfrm>
              <a:off x="10838873" y="2246312"/>
              <a:ext cx="217488" cy="346076"/>
              <a:chOff x="6351588" y="1450976"/>
              <a:chExt cx="217488" cy="346076"/>
            </a:xfrm>
          </p:grpSpPr>
          <p:sp>
            <p:nvSpPr>
              <p:cNvPr id="299" name="Google Shape;299;p33"/>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0" name="Google Shape;300;p33"/>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1" name="Google Shape;301;p33"/>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02" name="Google Shape;302;p33"/>
              <p:cNvCxnSpPr/>
              <p:nvPr/>
            </p:nvCxnSpPr>
            <p:spPr>
              <a:xfrm rot="10800000">
                <a:off x="6546851" y="1668489"/>
                <a:ext cx="0" cy="22200"/>
              </a:xfrm>
              <a:prstGeom prst="straightConnector1">
                <a:avLst/>
              </a:prstGeom>
              <a:noFill/>
              <a:ln w="12700" cap="flat" cmpd="sng">
                <a:solidFill>
                  <a:schemeClr val="lt1"/>
                </a:solidFill>
                <a:prstDash val="solid"/>
                <a:round/>
                <a:headEnd type="none" w="med" len="med"/>
                <a:tailEnd type="none" w="med" len="med"/>
              </a:ln>
            </p:spPr>
          </p:cxnSp>
          <p:sp>
            <p:nvSpPr>
              <p:cNvPr id="303" name="Google Shape;303;p33"/>
              <p:cNvSpPr/>
              <p:nvPr/>
            </p:nvSpPr>
            <p:spPr>
              <a:xfrm>
                <a:off x="6419851" y="1585914"/>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04" name="Google Shape;304;p33"/>
            <p:cNvGrpSpPr/>
            <p:nvPr/>
          </p:nvGrpSpPr>
          <p:grpSpPr>
            <a:xfrm>
              <a:off x="10778548" y="3737334"/>
              <a:ext cx="338138" cy="346076"/>
              <a:chOff x="8455025" y="3617913"/>
              <a:chExt cx="338138" cy="346076"/>
            </a:xfrm>
          </p:grpSpPr>
          <p:sp>
            <p:nvSpPr>
              <p:cNvPr id="305" name="Google Shape;305;p33"/>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6" name="Google Shape;306;p33"/>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7" name="Google Shape;307;p33"/>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08" name="Google Shape;308;p33"/>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09" name="Google Shape;309;p33"/>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310" name="Google Shape;310;p33"/>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311" name="Google Shape;311;p33"/>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cxnSp>
            <p:nvCxnSpPr>
              <p:cNvPr id="312" name="Google Shape;312;p33"/>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grpSp>
        <p:grpSp>
          <p:nvGrpSpPr>
            <p:cNvPr id="313" name="Google Shape;313;p33"/>
            <p:cNvGrpSpPr/>
            <p:nvPr/>
          </p:nvGrpSpPr>
          <p:grpSpPr>
            <a:xfrm>
              <a:off x="10775373" y="5225182"/>
              <a:ext cx="344488" cy="352425"/>
              <a:chOff x="7734300" y="4332288"/>
              <a:chExt cx="344488" cy="352425"/>
            </a:xfrm>
          </p:grpSpPr>
          <p:sp>
            <p:nvSpPr>
              <p:cNvPr id="314" name="Google Shape;314;p33"/>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5" name="Google Shape;315;p33"/>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6" name="Google Shape;316;p33"/>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7" name="Google Shape;317;p33"/>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8" name="Google Shape;318;p33"/>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19" name="Google Shape;319;p33"/>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320" name="Google Shape;320;p33"/>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321" name="Google Shape;321;p33"/>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322" name="Google Shape;322;p33"/>
              <p:cNvCxnSpPr/>
              <p:nvPr/>
            </p:nvCxnSpPr>
            <p:spPr>
              <a:xfrm rot="10800000">
                <a:off x="8045463"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323" name="Google Shape;323;p33"/>
              <p:cNvCxnSpPr/>
              <p:nvPr/>
            </p:nvCxnSpPr>
            <p:spPr>
              <a:xfrm rot="10800000" flipH="1">
                <a:off x="7937500"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324" name="Google Shape;324;p33"/>
              <p:cNvCxnSpPr/>
              <p:nvPr/>
            </p:nvCxnSpPr>
            <p:spPr>
              <a:xfrm>
                <a:off x="7913688" y="4414838"/>
                <a:ext cx="15900" cy="0"/>
              </a:xfrm>
              <a:prstGeom prst="straightConnector1">
                <a:avLst/>
              </a:prstGeom>
              <a:noFill/>
              <a:ln w="12700" cap="flat" cmpd="sng">
                <a:solidFill>
                  <a:schemeClr val="lt1"/>
                </a:solidFill>
                <a:prstDash val="solid"/>
                <a:round/>
                <a:headEnd type="none" w="med" len="med"/>
                <a:tailEnd type="none" w="med" len="med"/>
              </a:ln>
            </p:spPr>
          </p:cxnSp>
          <p:cxnSp>
            <p:nvCxnSpPr>
              <p:cNvPr id="325" name="Google Shape;325;p33"/>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sp>
        <p:nvSpPr>
          <p:cNvPr id="326" name="Google Shape;326;p33"/>
          <p:cNvSpPr/>
          <p:nvPr/>
        </p:nvSpPr>
        <p:spPr>
          <a:xfrm>
            <a:off x="0" y="0"/>
            <a:ext cx="7829398" cy="5143499"/>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27" name="Google Shape;327;p33"/>
          <p:cNvSpPr txBox="1">
            <a:spLocks noGrp="1"/>
          </p:cNvSpPr>
          <p:nvPr>
            <p:ph type="title"/>
          </p:nvPr>
        </p:nvSpPr>
        <p:spPr>
          <a:xfrm>
            <a:off x="70025" y="399350"/>
            <a:ext cx="5785200" cy="791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2700"/>
              <a:buFont typeface="Franklin Gothic"/>
              <a:buNone/>
            </a:pPr>
            <a:r>
              <a:rPr lang="en-GB">
                <a:solidFill>
                  <a:srgbClr val="1F1F1F"/>
                </a:solidFill>
              </a:rPr>
              <a:t>Histogram of Life Expectancy </a:t>
            </a:r>
            <a:endParaRPr>
              <a:solidFill>
                <a:srgbClr val="1F1F1F"/>
              </a:solidFill>
            </a:endParaRPr>
          </a:p>
          <a:p>
            <a:pPr marL="0" lvl="0" indent="0" algn="ctr" rtl="0">
              <a:lnSpc>
                <a:spcPct val="90000"/>
              </a:lnSpc>
              <a:spcBef>
                <a:spcPts val="0"/>
              </a:spcBef>
              <a:spcAft>
                <a:spcPts val="0"/>
              </a:spcAft>
              <a:buClr>
                <a:schemeClr val="dk1"/>
              </a:buClr>
              <a:buSzPts val="2700"/>
              <a:buFont typeface="Franklin Gothic"/>
              <a:buNone/>
            </a:pPr>
            <a:r>
              <a:rPr lang="en-GB">
                <a:solidFill>
                  <a:srgbClr val="1F1F1F"/>
                </a:solidFill>
              </a:rPr>
              <a:t>Vs Frequency</a:t>
            </a:r>
            <a:endParaRPr>
              <a:solidFill>
                <a:srgbClr val="1F1F1F"/>
              </a:solidFill>
            </a:endParaRPr>
          </a:p>
        </p:txBody>
      </p:sp>
      <p:sp>
        <p:nvSpPr>
          <p:cNvPr id="328" name="Google Shape;328;p33"/>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7</a:t>
            </a:fld>
            <a:endParaRPr>
              <a:solidFill>
                <a:schemeClr val="lt1"/>
              </a:solidFill>
            </a:endParaRPr>
          </a:p>
        </p:txBody>
      </p:sp>
      <p:sp>
        <p:nvSpPr>
          <p:cNvPr id="329" name="Google Shape;329;p33"/>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330" name="Google Shape;330;p33"/>
          <p:cNvPicPr preferRelativeResize="0"/>
          <p:nvPr/>
        </p:nvPicPr>
        <p:blipFill rotWithShape="1">
          <a:blip r:embed="rId3">
            <a:alphaModFix/>
          </a:blip>
          <a:srcRect r="3827"/>
          <a:stretch/>
        </p:blipFill>
        <p:spPr>
          <a:xfrm>
            <a:off x="70025" y="1465000"/>
            <a:ext cx="6089026" cy="3367500"/>
          </a:xfrm>
          <a:prstGeom prst="rect">
            <a:avLst/>
          </a:prstGeom>
          <a:solidFill>
            <a:schemeClr val="lt1"/>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D30392">
                <a:alpha val="85882"/>
              </a:srgbClr>
            </a:gs>
            <a:gs pos="81000">
              <a:srgbClr val="0C0466">
                <a:alpha val="83921"/>
              </a:srgbClr>
            </a:gs>
            <a:gs pos="100000">
              <a:srgbClr val="0C0466">
                <a:alpha val="83921"/>
              </a:srgbClr>
            </a:gs>
          </a:gsLst>
          <a:lin ang="1800004" scaled="0"/>
        </a:gradFill>
        <a:effectLst/>
      </p:bgPr>
    </p:bg>
    <p:spTree>
      <p:nvGrpSpPr>
        <p:cNvPr id="1" name="Shape 334"/>
        <p:cNvGrpSpPr/>
        <p:nvPr/>
      </p:nvGrpSpPr>
      <p:grpSpPr>
        <a:xfrm>
          <a:off x="0" y="0"/>
          <a:ext cx="0" cy="0"/>
          <a:chOff x="0" y="0"/>
          <a:chExt cx="0" cy="0"/>
        </a:xfrm>
      </p:grpSpPr>
      <p:grpSp>
        <p:nvGrpSpPr>
          <p:cNvPr id="335" name="Google Shape;335;p34"/>
          <p:cNvGrpSpPr/>
          <p:nvPr/>
        </p:nvGrpSpPr>
        <p:grpSpPr>
          <a:xfrm>
            <a:off x="7175423" y="3079222"/>
            <a:ext cx="1968575" cy="2063828"/>
            <a:chOff x="9579430" y="4279454"/>
            <a:chExt cx="2624767" cy="2751770"/>
          </a:xfrm>
        </p:grpSpPr>
        <p:sp>
          <p:nvSpPr>
            <p:cNvPr id="336" name="Google Shape;336;p34"/>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7" name="Google Shape;337;p34"/>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8" name="Google Shape;338;p34"/>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39" name="Google Shape;339;p34"/>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40" name="Google Shape;340;p34"/>
          <p:cNvGrpSpPr/>
          <p:nvPr/>
        </p:nvGrpSpPr>
        <p:grpSpPr>
          <a:xfrm>
            <a:off x="4442325" y="1327740"/>
            <a:ext cx="4610025" cy="3182335"/>
            <a:chOff x="5397500" y="1854200"/>
            <a:chExt cx="6146700" cy="4243114"/>
          </a:xfrm>
        </p:grpSpPr>
        <p:sp>
          <p:nvSpPr>
            <p:cNvPr id="341" name="Google Shape;341;p34"/>
            <p:cNvSpPr/>
            <p:nvPr/>
          </p:nvSpPr>
          <p:spPr>
            <a:xfrm>
              <a:off x="5397500" y="1854200"/>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2" name="Google Shape;342;p34"/>
            <p:cNvSpPr/>
            <p:nvPr/>
          </p:nvSpPr>
          <p:spPr>
            <a:xfrm>
              <a:off x="5397500" y="3345222"/>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3" name="Google Shape;343;p34"/>
            <p:cNvSpPr/>
            <p:nvPr/>
          </p:nvSpPr>
          <p:spPr>
            <a:xfrm>
              <a:off x="5397500" y="4836244"/>
              <a:ext cx="6146700" cy="1130400"/>
            </a:xfrm>
            <a:prstGeom prst="roundRect">
              <a:avLst>
                <a:gd name="adj" fmla="val 50000"/>
              </a:avLst>
            </a:prstGeom>
            <a:solidFill>
              <a:srgbClr val="F2F2F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4" name="Google Shape;344;p34"/>
            <p:cNvSpPr/>
            <p:nvPr/>
          </p:nvSpPr>
          <p:spPr>
            <a:xfrm>
              <a:off x="10566617" y="2038350"/>
              <a:ext cx="762000" cy="762000"/>
            </a:xfrm>
            <a:prstGeom prst="ellipse">
              <a:avLst/>
            </a:prstGeom>
            <a:gradFill>
              <a:gsLst>
                <a:gs pos="0">
                  <a:srgbClr val="02003F"/>
                </a:gs>
                <a:gs pos="50000">
                  <a:srgbClr val="04005B"/>
                </a:gs>
                <a:gs pos="100000">
                  <a:srgbClr val="05006D"/>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5" name="Google Shape;345;p34"/>
            <p:cNvSpPr/>
            <p:nvPr/>
          </p:nvSpPr>
          <p:spPr>
            <a:xfrm>
              <a:off x="10566617" y="3529372"/>
              <a:ext cx="762000" cy="762000"/>
            </a:xfrm>
            <a:prstGeom prst="ellipse">
              <a:avLst/>
            </a:prstGeom>
            <a:gradFill>
              <a:gsLst>
                <a:gs pos="0">
                  <a:srgbClr val="830057"/>
                </a:gs>
                <a:gs pos="50000">
                  <a:srgbClr val="BD007E"/>
                </a:gs>
                <a:gs pos="100000">
                  <a:srgbClr val="E20097"/>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6" name="Google Shape;346;p34"/>
            <p:cNvSpPr/>
            <p:nvPr/>
          </p:nvSpPr>
          <p:spPr>
            <a:xfrm>
              <a:off x="10566617" y="5020394"/>
              <a:ext cx="762000" cy="762000"/>
            </a:xfrm>
            <a:prstGeom prst="ellipse">
              <a:avLst/>
            </a:prstGeom>
            <a:gradFill>
              <a:gsLst>
                <a:gs pos="0">
                  <a:srgbClr val="924747"/>
                </a:gs>
                <a:gs pos="50000">
                  <a:srgbClr val="D56666"/>
                </a:gs>
                <a:gs pos="100000">
                  <a:srgbClr val="FF7B7B"/>
                </a:gs>
              </a:gsLst>
              <a:lin ang="2700006"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47" name="Google Shape;347;p34"/>
            <p:cNvSpPr txBox="1"/>
            <p:nvPr/>
          </p:nvSpPr>
          <p:spPr>
            <a:xfrm>
              <a:off x="8427802" y="2145397"/>
              <a:ext cx="2166600" cy="45150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a:solidFill>
                    <a:schemeClr val="dk1"/>
                  </a:solidFill>
                  <a:latin typeface="Calibri"/>
                  <a:ea typeface="Calibri"/>
                  <a:cs typeface="Calibri"/>
                  <a:sym typeface="Calibri"/>
                </a:rPr>
                <a:t>Majority of countries fall between 65–80 years</a:t>
              </a:r>
              <a:endParaRPr sz="1100"/>
            </a:p>
          </p:txBody>
        </p:sp>
        <p:sp>
          <p:nvSpPr>
            <p:cNvPr id="348" name="Google Shape;348;p34"/>
            <p:cNvSpPr txBox="1"/>
            <p:nvPr/>
          </p:nvSpPr>
          <p:spPr>
            <a:xfrm>
              <a:off x="8488402" y="3571731"/>
              <a:ext cx="2045400" cy="6774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Clr>
                  <a:schemeClr val="dk1"/>
                </a:buClr>
                <a:buFont typeface="Arial"/>
                <a:buNone/>
              </a:pPr>
              <a:r>
                <a:rPr lang="en-GB" sz="1100">
                  <a:solidFill>
                    <a:schemeClr val="dk1"/>
                  </a:solidFill>
                  <a:latin typeface="Calibri"/>
                  <a:ea typeface="Calibri"/>
                  <a:cs typeface="Calibri"/>
                  <a:sym typeface="Calibri"/>
                </a:rPr>
                <a:t>Median life expectancy ≈  68.86  years</a:t>
              </a:r>
              <a:endParaRPr sz="1100">
                <a:solidFill>
                  <a:schemeClr val="dk1"/>
                </a:solidFill>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349" name="Google Shape;349;p34"/>
            <p:cNvSpPr txBox="1"/>
            <p:nvPr/>
          </p:nvSpPr>
          <p:spPr>
            <a:xfrm>
              <a:off x="8540269" y="4968414"/>
              <a:ext cx="1793400" cy="1128900"/>
            </a:xfrm>
            <a:prstGeom prst="rect">
              <a:avLst/>
            </a:prstGeom>
            <a:noFill/>
            <a:ln>
              <a:noFill/>
            </a:ln>
          </p:spPr>
          <p:txBody>
            <a:bodyPr spcFirstLastPara="1" wrap="square" lIns="0" tIns="0" rIns="0" bIns="0" anchor="ctr" anchorCtr="0">
              <a:spAutoFit/>
            </a:bodyPr>
            <a:lstStyle/>
            <a:p>
              <a:pPr marL="0" lvl="0" indent="0" algn="l" rtl="0">
                <a:spcBef>
                  <a:spcPts val="0"/>
                </a:spcBef>
                <a:spcAft>
                  <a:spcPts val="0"/>
                </a:spcAft>
                <a:buNone/>
              </a:pPr>
              <a:r>
                <a:rPr lang="en-GB" sz="1100">
                  <a:solidFill>
                    <a:schemeClr val="dk1"/>
                  </a:solidFill>
                  <a:latin typeface="Calibri"/>
                  <a:ea typeface="Calibri"/>
                  <a:cs typeface="Calibri"/>
                  <a:sym typeface="Calibri"/>
                </a:rPr>
                <a:t>Boxplot shows a few low-end outliers</a:t>
              </a:r>
              <a:endParaRPr sz="110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GB" sz="1100">
                  <a:solidFill>
                    <a:schemeClr val="dk1"/>
                  </a:solidFill>
                  <a:latin typeface="Calibri"/>
                  <a:ea typeface="Calibri"/>
                  <a:cs typeface="Calibri"/>
                  <a:sym typeface="Calibri"/>
                </a:rPr>
                <a:t>Box shifted right → confirms left-skew</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nvGrpSpPr>
            <p:cNvPr id="350" name="Google Shape;350;p34"/>
            <p:cNvGrpSpPr/>
            <p:nvPr/>
          </p:nvGrpSpPr>
          <p:grpSpPr>
            <a:xfrm>
              <a:off x="10838873" y="2246312"/>
              <a:ext cx="217488" cy="346076"/>
              <a:chOff x="6351588" y="1450976"/>
              <a:chExt cx="217488" cy="346076"/>
            </a:xfrm>
          </p:grpSpPr>
          <p:sp>
            <p:nvSpPr>
              <p:cNvPr id="351" name="Google Shape;351;p34"/>
              <p:cNvSpPr/>
              <p:nvPr/>
            </p:nvSpPr>
            <p:spPr>
              <a:xfrm>
                <a:off x="6381751" y="1450976"/>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2" name="Google Shape;352;p34"/>
              <p:cNvSpPr/>
              <p:nvPr/>
            </p:nvSpPr>
            <p:spPr>
              <a:xfrm>
                <a:off x="6351588" y="1585914"/>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3" name="Google Shape;353;p34"/>
              <p:cNvSpPr/>
              <p:nvPr/>
            </p:nvSpPr>
            <p:spPr>
              <a:xfrm>
                <a:off x="6524626" y="1690689"/>
                <a:ext cx="44450" cy="106363"/>
              </a:xfrm>
              <a:custGeom>
                <a:avLst/>
                <a:gdLst/>
                <a:ahLst/>
                <a:cxnLst/>
                <a:rect l="l" t="t" r="r" b="b"/>
                <a:pathLst>
                  <a:path w="28" h="67" extrusionOk="0">
                    <a:moveTo>
                      <a:pt x="14" y="0"/>
                    </a:moveTo>
                    <a:lnTo>
                      <a:pt x="28" y="0"/>
                    </a:lnTo>
                    <a:lnTo>
                      <a:pt x="28" y="67"/>
                    </a:lnTo>
                    <a:lnTo>
                      <a:pt x="0" y="67"/>
                    </a:lnTo>
                    <a:lnTo>
                      <a:pt x="0"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54" name="Google Shape;354;p34"/>
              <p:cNvCxnSpPr/>
              <p:nvPr/>
            </p:nvCxnSpPr>
            <p:spPr>
              <a:xfrm rot="10800000">
                <a:off x="6546851" y="1668489"/>
                <a:ext cx="0" cy="22200"/>
              </a:xfrm>
              <a:prstGeom prst="straightConnector1">
                <a:avLst/>
              </a:prstGeom>
              <a:noFill/>
              <a:ln w="12700" cap="flat" cmpd="sng">
                <a:solidFill>
                  <a:schemeClr val="lt1"/>
                </a:solidFill>
                <a:prstDash val="solid"/>
                <a:round/>
                <a:headEnd type="none" w="med" len="med"/>
                <a:tailEnd type="none" w="med" len="med"/>
              </a:ln>
            </p:spPr>
          </p:cxnSp>
          <p:sp>
            <p:nvSpPr>
              <p:cNvPr id="355" name="Google Shape;355;p34"/>
              <p:cNvSpPr/>
              <p:nvPr/>
            </p:nvSpPr>
            <p:spPr>
              <a:xfrm>
                <a:off x="6419851" y="1585914"/>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356" name="Google Shape;356;p34"/>
            <p:cNvGrpSpPr/>
            <p:nvPr/>
          </p:nvGrpSpPr>
          <p:grpSpPr>
            <a:xfrm>
              <a:off x="10778548" y="3737334"/>
              <a:ext cx="338138" cy="346076"/>
              <a:chOff x="8455025" y="3617913"/>
              <a:chExt cx="338138" cy="346076"/>
            </a:xfrm>
          </p:grpSpPr>
          <p:sp>
            <p:nvSpPr>
              <p:cNvPr id="357" name="Google Shape;357;p34"/>
              <p:cNvSpPr/>
              <p:nvPr/>
            </p:nvSpPr>
            <p:spPr>
              <a:xfrm>
                <a:off x="8485188" y="3617913"/>
                <a:ext cx="104700" cy="1047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8" name="Google Shape;358;p34"/>
              <p:cNvSpPr/>
              <p:nvPr/>
            </p:nvSpPr>
            <p:spPr>
              <a:xfrm>
                <a:off x="8455025" y="3752851"/>
                <a:ext cx="165100" cy="211138"/>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8"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59" name="Google Shape;359;p34"/>
              <p:cNvSpPr/>
              <p:nvPr/>
            </p:nvSpPr>
            <p:spPr>
              <a:xfrm>
                <a:off x="8523288" y="3752851"/>
                <a:ext cx="30163" cy="104775"/>
              </a:xfrm>
              <a:custGeom>
                <a:avLst/>
                <a:gdLst/>
                <a:ahLst/>
                <a:cxnLst/>
                <a:rect l="l" t="t" r="r" b="b"/>
                <a:pathLst>
                  <a:path w="19" h="66" extrusionOk="0">
                    <a:moveTo>
                      <a:pt x="14" y="0"/>
                    </a:moveTo>
                    <a:lnTo>
                      <a:pt x="4" y="0"/>
                    </a:lnTo>
                    <a:lnTo>
                      <a:pt x="0" y="57"/>
                    </a:lnTo>
                    <a:lnTo>
                      <a:pt x="9" y="66"/>
                    </a:lnTo>
                    <a:lnTo>
                      <a:pt x="19" y="57"/>
                    </a:lnTo>
                    <a:lnTo>
                      <a:pt x="14" y="0"/>
                    </a:lnTo>
                    <a:lnTo>
                      <a:pt x="14"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0" name="Google Shape;360;p34"/>
              <p:cNvSpPr/>
              <p:nvPr/>
            </p:nvSpPr>
            <p:spPr>
              <a:xfrm>
                <a:off x="8636000" y="3632201"/>
                <a:ext cx="157163" cy="211138"/>
              </a:xfrm>
              <a:custGeom>
                <a:avLst/>
                <a:gdLst/>
                <a:ahLst/>
                <a:cxnLst/>
                <a:rect l="l" t="t" r="r" b="b"/>
                <a:pathLst>
                  <a:path w="99" h="133" extrusionOk="0">
                    <a:moveTo>
                      <a:pt x="9" y="133"/>
                    </a:moveTo>
                    <a:lnTo>
                      <a:pt x="99" y="133"/>
                    </a:lnTo>
                    <a:lnTo>
                      <a:pt x="99" y="0"/>
                    </a:lnTo>
                    <a:lnTo>
                      <a:pt x="0" y="0"/>
                    </a:lnTo>
                  </a:path>
                </a:pathLst>
              </a:custGeom>
              <a:noFill/>
              <a:ln w="12700" cap="rnd"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61" name="Google Shape;361;p34"/>
              <p:cNvCxnSpPr/>
              <p:nvPr/>
            </p:nvCxnSpPr>
            <p:spPr>
              <a:xfrm>
                <a:off x="8658225" y="3813176"/>
                <a:ext cx="90600" cy="0"/>
              </a:xfrm>
              <a:prstGeom prst="straightConnector1">
                <a:avLst/>
              </a:prstGeom>
              <a:noFill/>
              <a:ln w="12700" cap="rnd" cmpd="sng">
                <a:solidFill>
                  <a:schemeClr val="lt1"/>
                </a:solidFill>
                <a:prstDash val="solid"/>
                <a:round/>
                <a:headEnd type="none" w="med" len="med"/>
                <a:tailEnd type="none" w="med" len="med"/>
              </a:ln>
            </p:spPr>
          </p:cxnSp>
          <p:cxnSp>
            <p:nvCxnSpPr>
              <p:cNvPr id="362" name="Google Shape;362;p34"/>
              <p:cNvCxnSpPr/>
              <p:nvPr/>
            </p:nvCxnSpPr>
            <p:spPr>
              <a:xfrm rot="10800000">
                <a:off x="8688388" y="3752876"/>
                <a:ext cx="0" cy="60300"/>
              </a:xfrm>
              <a:prstGeom prst="straightConnector1">
                <a:avLst/>
              </a:prstGeom>
              <a:noFill/>
              <a:ln w="12700" cap="rnd" cmpd="sng">
                <a:solidFill>
                  <a:schemeClr val="lt1"/>
                </a:solidFill>
                <a:prstDash val="solid"/>
                <a:round/>
                <a:headEnd type="none" w="med" len="med"/>
                <a:tailEnd type="none" w="med" len="med"/>
              </a:ln>
            </p:spPr>
          </p:cxnSp>
          <p:cxnSp>
            <p:nvCxnSpPr>
              <p:cNvPr id="363" name="Google Shape;363;p34"/>
              <p:cNvCxnSpPr/>
              <p:nvPr/>
            </p:nvCxnSpPr>
            <p:spPr>
              <a:xfrm rot="10800000">
                <a:off x="8718550" y="3722576"/>
                <a:ext cx="0" cy="90600"/>
              </a:xfrm>
              <a:prstGeom prst="straightConnector1">
                <a:avLst/>
              </a:prstGeom>
              <a:noFill/>
              <a:ln w="12700" cap="rnd" cmpd="sng">
                <a:solidFill>
                  <a:schemeClr val="lt1"/>
                </a:solidFill>
                <a:prstDash val="solid"/>
                <a:round/>
                <a:headEnd type="none" w="med" len="med"/>
                <a:tailEnd type="none" w="med" len="med"/>
              </a:ln>
            </p:spPr>
          </p:cxnSp>
          <p:cxnSp>
            <p:nvCxnSpPr>
              <p:cNvPr id="364" name="Google Shape;364;p34"/>
              <p:cNvCxnSpPr/>
              <p:nvPr/>
            </p:nvCxnSpPr>
            <p:spPr>
              <a:xfrm rot="10800000">
                <a:off x="8748713" y="3676676"/>
                <a:ext cx="0" cy="136500"/>
              </a:xfrm>
              <a:prstGeom prst="straightConnector1">
                <a:avLst/>
              </a:prstGeom>
              <a:noFill/>
              <a:ln w="12700" cap="rnd" cmpd="sng">
                <a:solidFill>
                  <a:schemeClr val="lt1"/>
                </a:solidFill>
                <a:prstDash val="solid"/>
                <a:round/>
                <a:headEnd type="none" w="med" len="med"/>
                <a:tailEnd type="none" w="med" len="med"/>
              </a:ln>
            </p:spPr>
          </p:cxnSp>
        </p:grpSp>
        <p:grpSp>
          <p:nvGrpSpPr>
            <p:cNvPr id="365" name="Google Shape;365;p34"/>
            <p:cNvGrpSpPr/>
            <p:nvPr/>
          </p:nvGrpSpPr>
          <p:grpSpPr>
            <a:xfrm>
              <a:off x="10775373" y="5225182"/>
              <a:ext cx="344488" cy="352425"/>
              <a:chOff x="7734300" y="4332288"/>
              <a:chExt cx="344488" cy="352425"/>
            </a:xfrm>
          </p:grpSpPr>
          <p:sp>
            <p:nvSpPr>
              <p:cNvPr id="366" name="Google Shape;366;p34"/>
              <p:cNvSpPr/>
              <p:nvPr/>
            </p:nvSpPr>
            <p:spPr>
              <a:xfrm>
                <a:off x="7764463" y="4338638"/>
                <a:ext cx="104700" cy="1065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7" name="Google Shape;367;p34"/>
              <p:cNvSpPr/>
              <p:nvPr/>
            </p:nvSpPr>
            <p:spPr>
              <a:xfrm>
                <a:off x="7734300" y="4475163"/>
                <a:ext cx="165100" cy="209550"/>
              </a:xfrm>
              <a:custGeom>
                <a:avLst/>
                <a:gdLst/>
                <a:ahLst/>
                <a:cxnLst/>
                <a:rect l="l" t="t" r="r" b="b"/>
                <a:pathLst>
                  <a:path w="44" h="56" extrusionOk="0">
                    <a:moveTo>
                      <a:pt x="44" y="0"/>
                    </a:moveTo>
                    <a:cubicBezTo>
                      <a:pt x="0" y="0"/>
                      <a:pt x="0" y="0"/>
                      <a:pt x="0" y="0"/>
                    </a:cubicBezTo>
                    <a:cubicBezTo>
                      <a:pt x="0" y="16"/>
                      <a:pt x="7" y="26"/>
                      <a:pt x="14" y="30"/>
                    </a:cubicBezTo>
                    <a:cubicBezTo>
                      <a:pt x="14" y="56"/>
                      <a:pt x="14" y="56"/>
                      <a:pt x="14" y="56"/>
                    </a:cubicBezTo>
                    <a:cubicBezTo>
                      <a:pt x="30" y="56"/>
                      <a:pt x="30" y="56"/>
                      <a:pt x="30" y="56"/>
                    </a:cubicBezTo>
                    <a:cubicBezTo>
                      <a:pt x="30" y="30"/>
                      <a:pt x="30" y="30"/>
                      <a:pt x="30" y="30"/>
                    </a:cubicBezTo>
                    <a:cubicBezTo>
                      <a:pt x="37" y="26"/>
                      <a:pt x="44" y="16"/>
                      <a:pt x="44" y="0"/>
                    </a:cubicBez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8" name="Google Shape;368;p34"/>
              <p:cNvSpPr/>
              <p:nvPr/>
            </p:nvSpPr>
            <p:spPr>
              <a:xfrm>
                <a:off x="7800975" y="4475163"/>
                <a:ext cx="30163" cy="104775"/>
              </a:xfrm>
              <a:custGeom>
                <a:avLst/>
                <a:gdLst/>
                <a:ahLst/>
                <a:cxnLst/>
                <a:rect l="l" t="t" r="r" b="b"/>
                <a:pathLst>
                  <a:path w="19" h="66" extrusionOk="0">
                    <a:moveTo>
                      <a:pt x="15" y="0"/>
                    </a:moveTo>
                    <a:lnTo>
                      <a:pt x="5" y="0"/>
                    </a:lnTo>
                    <a:lnTo>
                      <a:pt x="0" y="57"/>
                    </a:lnTo>
                    <a:lnTo>
                      <a:pt x="10" y="66"/>
                    </a:lnTo>
                    <a:lnTo>
                      <a:pt x="19" y="57"/>
                    </a:lnTo>
                    <a:lnTo>
                      <a:pt x="15" y="0"/>
                    </a:lnTo>
                    <a:lnTo>
                      <a:pt x="15" y="0"/>
                    </a:lnTo>
                    <a:close/>
                  </a:path>
                </a:pathLst>
              </a:cu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69" name="Google Shape;369;p34"/>
              <p:cNvSpPr/>
              <p:nvPr/>
            </p:nvSpPr>
            <p:spPr>
              <a:xfrm>
                <a:off x="7981950" y="4456113"/>
                <a:ext cx="30163" cy="33338"/>
              </a:xfrm>
              <a:custGeom>
                <a:avLst/>
                <a:gdLst/>
                <a:ahLst/>
                <a:cxnLst/>
                <a:rect l="l" t="t" r="r" b="b"/>
                <a:pathLst>
                  <a:path w="19" h="21" extrusionOk="0">
                    <a:moveTo>
                      <a:pt x="19" y="0"/>
                    </a:moveTo>
                    <a:lnTo>
                      <a:pt x="19" y="21"/>
                    </a:lnTo>
                    <a:lnTo>
                      <a:pt x="0" y="21"/>
                    </a:lnTo>
                    <a:lnTo>
                      <a:pt x="0" y="0"/>
                    </a:lnTo>
                  </a:path>
                </a:pathLst>
              </a:custGeom>
              <a:noFill/>
              <a:ln w="12700" cap="flat" cmpd="sng">
                <a:solidFill>
                  <a:schemeClr val="lt1"/>
                </a:solidFill>
                <a:prstDash val="solid"/>
                <a:round/>
                <a:headEnd type="none" w="med" len="med"/>
                <a:tailEnd type="none" w="med" len="med"/>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0" name="Google Shape;370;p34"/>
              <p:cNvSpPr/>
              <p:nvPr/>
            </p:nvSpPr>
            <p:spPr>
              <a:xfrm>
                <a:off x="7951788" y="4368801"/>
                <a:ext cx="90600" cy="90600"/>
              </a:xfrm>
              <a:prstGeom prst="ellipse">
                <a:avLst/>
              </a:prstGeom>
              <a:noFill/>
              <a:ln w="12700"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371" name="Google Shape;371;p34"/>
              <p:cNvCxnSpPr/>
              <p:nvPr/>
            </p:nvCxnSpPr>
            <p:spPr>
              <a:xfrm>
                <a:off x="7996238" y="4332288"/>
                <a:ext cx="0" cy="14400"/>
              </a:xfrm>
              <a:prstGeom prst="straightConnector1">
                <a:avLst/>
              </a:prstGeom>
              <a:noFill/>
              <a:ln w="12700" cap="flat" cmpd="sng">
                <a:solidFill>
                  <a:schemeClr val="lt1"/>
                </a:solidFill>
                <a:prstDash val="solid"/>
                <a:round/>
                <a:headEnd type="none" w="med" len="med"/>
                <a:tailEnd type="none" w="med" len="med"/>
              </a:ln>
            </p:spPr>
          </p:cxnSp>
          <p:cxnSp>
            <p:nvCxnSpPr>
              <p:cNvPr id="372" name="Google Shape;372;p34"/>
              <p:cNvCxnSpPr/>
              <p:nvPr/>
            </p:nvCxnSpPr>
            <p:spPr>
              <a:xfrm flipH="1">
                <a:off x="8045463" y="4354513"/>
                <a:ext cx="11100" cy="11100"/>
              </a:xfrm>
              <a:prstGeom prst="straightConnector1">
                <a:avLst/>
              </a:prstGeom>
              <a:noFill/>
              <a:ln w="12700" cap="flat" cmpd="sng">
                <a:solidFill>
                  <a:schemeClr val="lt1"/>
                </a:solidFill>
                <a:prstDash val="solid"/>
                <a:round/>
                <a:headEnd type="none" w="med" len="med"/>
                <a:tailEnd type="none" w="med" len="med"/>
              </a:ln>
            </p:spPr>
          </p:cxnSp>
          <p:cxnSp>
            <p:nvCxnSpPr>
              <p:cNvPr id="373" name="Google Shape;373;p34"/>
              <p:cNvCxnSpPr/>
              <p:nvPr/>
            </p:nvCxnSpPr>
            <p:spPr>
              <a:xfrm rot="10800000">
                <a:off x="8064388" y="4414838"/>
                <a:ext cx="14400" cy="0"/>
              </a:xfrm>
              <a:prstGeom prst="straightConnector1">
                <a:avLst/>
              </a:prstGeom>
              <a:noFill/>
              <a:ln w="12700" cap="flat" cmpd="sng">
                <a:solidFill>
                  <a:schemeClr val="lt1"/>
                </a:solidFill>
                <a:prstDash val="solid"/>
                <a:round/>
                <a:headEnd type="none" w="med" len="med"/>
                <a:tailEnd type="none" w="med" len="med"/>
              </a:ln>
            </p:spPr>
          </p:cxnSp>
          <p:cxnSp>
            <p:nvCxnSpPr>
              <p:cNvPr id="374" name="Google Shape;374;p34"/>
              <p:cNvCxnSpPr/>
              <p:nvPr/>
            </p:nvCxnSpPr>
            <p:spPr>
              <a:xfrm rot="10800000">
                <a:off x="8045463"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375" name="Google Shape;375;p34"/>
              <p:cNvCxnSpPr/>
              <p:nvPr/>
            </p:nvCxnSpPr>
            <p:spPr>
              <a:xfrm rot="10800000" flipH="1">
                <a:off x="7937500" y="4464101"/>
                <a:ext cx="11100" cy="6300"/>
              </a:xfrm>
              <a:prstGeom prst="straightConnector1">
                <a:avLst/>
              </a:prstGeom>
              <a:noFill/>
              <a:ln w="12700" cap="flat" cmpd="sng">
                <a:solidFill>
                  <a:schemeClr val="lt1"/>
                </a:solidFill>
                <a:prstDash val="solid"/>
                <a:round/>
                <a:headEnd type="none" w="med" len="med"/>
                <a:tailEnd type="none" w="med" len="med"/>
              </a:ln>
            </p:spPr>
          </p:cxnSp>
          <p:cxnSp>
            <p:nvCxnSpPr>
              <p:cNvPr id="376" name="Google Shape;376;p34"/>
              <p:cNvCxnSpPr/>
              <p:nvPr/>
            </p:nvCxnSpPr>
            <p:spPr>
              <a:xfrm>
                <a:off x="7913688" y="4414838"/>
                <a:ext cx="15900" cy="0"/>
              </a:xfrm>
              <a:prstGeom prst="straightConnector1">
                <a:avLst/>
              </a:prstGeom>
              <a:noFill/>
              <a:ln w="12700" cap="flat" cmpd="sng">
                <a:solidFill>
                  <a:schemeClr val="lt1"/>
                </a:solidFill>
                <a:prstDash val="solid"/>
                <a:round/>
                <a:headEnd type="none" w="med" len="med"/>
                <a:tailEnd type="none" w="med" len="med"/>
              </a:ln>
            </p:spPr>
          </p:cxnSp>
          <p:cxnSp>
            <p:nvCxnSpPr>
              <p:cNvPr id="377" name="Google Shape;377;p34"/>
              <p:cNvCxnSpPr/>
              <p:nvPr/>
            </p:nvCxnSpPr>
            <p:spPr>
              <a:xfrm>
                <a:off x="7937500" y="4354513"/>
                <a:ext cx="11100" cy="11100"/>
              </a:xfrm>
              <a:prstGeom prst="straightConnector1">
                <a:avLst/>
              </a:prstGeom>
              <a:noFill/>
              <a:ln w="12700" cap="flat" cmpd="sng">
                <a:solidFill>
                  <a:schemeClr val="lt1"/>
                </a:solidFill>
                <a:prstDash val="solid"/>
                <a:round/>
                <a:headEnd type="none" w="med" len="med"/>
                <a:tailEnd type="none" w="med" len="med"/>
              </a:ln>
            </p:spPr>
          </p:cxnSp>
        </p:grpSp>
      </p:grpSp>
      <p:sp>
        <p:nvSpPr>
          <p:cNvPr id="378" name="Google Shape;378;p34"/>
          <p:cNvSpPr/>
          <p:nvPr/>
        </p:nvSpPr>
        <p:spPr>
          <a:xfrm>
            <a:off x="0" y="0"/>
            <a:ext cx="7829398" cy="5143499"/>
          </a:xfrm>
          <a:custGeom>
            <a:avLst/>
            <a:gdLst/>
            <a:ahLst/>
            <a:cxnLst/>
            <a:rect l="l" t="t" r="r" b="b"/>
            <a:pathLst>
              <a:path w="7438858" h="6857999" extrusionOk="0">
                <a:moveTo>
                  <a:pt x="0" y="0"/>
                </a:moveTo>
                <a:lnTo>
                  <a:pt x="3586150" y="0"/>
                </a:lnTo>
                <a:lnTo>
                  <a:pt x="3628571" y="14514"/>
                </a:lnTo>
                <a:cubicBezTo>
                  <a:pt x="4852609" y="420914"/>
                  <a:pt x="5764590" y="1267581"/>
                  <a:pt x="6154057" y="1886857"/>
                </a:cubicBezTo>
                <a:cubicBezTo>
                  <a:pt x="6543524" y="2506133"/>
                  <a:pt x="5926666" y="3263295"/>
                  <a:pt x="5965371" y="3730171"/>
                </a:cubicBezTo>
                <a:cubicBezTo>
                  <a:pt x="6004076" y="4197047"/>
                  <a:pt x="6364515" y="4264781"/>
                  <a:pt x="6386286" y="4688114"/>
                </a:cubicBezTo>
                <a:cubicBezTo>
                  <a:pt x="6408057" y="5111447"/>
                  <a:pt x="5914572" y="5856514"/>
                  <a:pt x="6096000" y="6270171"/>
                </a:cubicBezTo>
                <a:cubicBezTo>
                  <a:pt x="6186714" y="6477000"/>
                  <a:pt x="6823529" y="6657824"/>
                  <a:pt x="7291614" y="6809014"/>
                </a:cubicBezTo>
                <a:lnTo>
                  <a:pt x="7438858" y="6857999"/>
                </a:lnTo>
                <a:lnTo>
                  <a:pt x="0" y="6857999"/>
                </a:lnTo>
                <a:close/>
              </a:path>
            </a:pathLst>
          </a:custGeom>
          <a:solidFill>
            <a:schemeClr val="lt1"/>
          </a:solidFill>
          <a:ln>
            <a:noFill/>
          </a:ln>
          <a:effectLst>
            <a:outerShdw blurRad="50800" dist="38100" algn="l" rotWithShape="0">
              <a:srgbClr val="000000">
                <a:alpha val="14900"/>
              </a:srgbClr>
            </a:outerShdw>
          </a:effectLst>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79" name="Google Shape;379;p34"/>
          <p:cNvSpPr txBox="1">
            <a:spLocks noGrp="1"/>
          </p:cNvSpPr>
          <p:nvPr>
            <p:ph type="title"/>
          </p:nvPr>
        </p:nvSpPr>
        <p:spPr>
          <a:xfrm>
            <a:off x="-299700" y="106825"/>
            <a:ext cx="5785200" cy="7914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Clr>
                <a:schemeClr val="dk1"/>
              </a:buClr>
              <a:buSzPts val="2700"/>
              <a:buFont typeface="Franklin Gothic"/>
              <a:buNone/>
            </a:pPr>
            <a:r>
              <a:rPr lang="en-GB">
                <a:solidFill>
                  <a:srgbClr val="1F1F1F"/>
                </a:solidFill>
              </a:rPr>
              <a:t>Box Plot of Life Expectancy </a:t>
            </a:r>
            <a:endParaRPr>
              <a:solidFill>
                <a:srgbClr val="1F1F1F"/>
              </a:solidFill>
            </a:endParaRPr>
          </a:p>
          <a:p>
            <a:pPr marL="0" lvl="0" indent="0" algn="ctr" rtl="0">
              <a:lnSpc>
                <a:spcPct val="90000"/>
              </a:lnSpc>
              <a:spcBef>
                <a:spcPts val="0"/>
              </a:spcBef>
              <a:spcAft>
                <a:spcPts val="0"/>
              </a:spcAft>
              <a:buClr>
                <a:schemeClr val="dk1"/>
              </a:buClr>
              <a:buSzPts val="2700"/>
              <a:buFont typeface="Franklin Gothic"/>
              <a:buNone/>
            </a:pPr>
            <a:endParaRPr>
              <a:solidFill>
                <a:srgbClr val="1F1F1F"/>
              </a:solidFill>
            </a:endParaRPr>
          </a:p>
        </p:txBody>
      </p:sp>
      <p:sp>
        <p:nvSpPr>
          <p:cNvPr id="380" name="Google Shape;380;p34"/>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solidFill>
                  <a:schemeClr val="lt1"/>
                </a:solidFill>
              </a:rPr>
              <a:t>8</a:t>
            </a:fld>
            <a:endParaRPr>
              <a:solidFill>
                <a:schemeClr val="lt1"/>
              </a:solidFill>
            </a:endParaRPr>
          </a:p>
        </p:txBody>
      </p:sp>
      <p:sp>
        <p:nvSpPr>
          <p:cNvPr id="381" name="Google Shape;381;p34"/>
          <p:cNvSpPr/>
          <p:nvPr/>
        </p:nvSpPr>
        <p:spPr>
          <a:xfrm>
            <a:off x="8289749" y="5041106"/>
            <a:ext cx="418800" cy="102300"/>
          </a:xfrm>
          <a:prstGeom prst="round2SameRect">
            <a:avLst>
              <a:gd name="adj1" fmla="val 50000"/>
              <a:gd name="adj2" fmla="val 0"/>
            </a:avLst>
          </a:prstGeom>
          <a:solidFill>
            <a:srgbClr val="0C046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200" b="1">
              <a:solidFill>
                <a:schemeClr val="lt1"/>
              </a:solidFill>
              <a:latin typeface="Calibri"/>
              <a:ea typeface="Calibri"/>
              <a:cs typeface="Calibri"/>
              <a:sym typeface="Calibri"/>
            </a:endParaRPr>
          </a:p>
        </p:txBody>
      </p:sp>
      <p:pic>
        <p:nvPicPr>
          <p:cNvPr id="382" name="Google Shape;382;p34"/>
          <p:cNvPicPr preferRelativeResize="0"/>
          <p:nvPr/>
        </p:nvPicPr>
        <p:blipFill rotWithShape="1">
          <a:blip r:embed="rId3">
            <a:alphaModFix/>
          </a:blip>
          <a:srcRect r="2997"/>
          <a:stretch/>
        </p:blipFill>
        <p:spPr>
          <a:xfrm>
            <a:off x="54375" y="804800"/>
            <a:ext cx="5580650" cy="1990450"/>
          </a:xfrm>
          <a:prstGeom prst="rect">
            <a:avLst/>
          </a:prstGeom>
          <a:solidFill>
            <a:schemeClr val="lt1"/>
          </a:solidFill>
          <a:ln>
            <a:noFill/>
          </a:ln>
        </p:spPr>
      </p:pic>
      <p:pic>
        <p:nvPicPr>
          <p:cNvPr id="383" name="Google Shape;383;p34"/>
          <p:cNvPicPr preferRelativeResize="0"/>
          <p:nvPr/>
        </p:nvPicPr>
        <p:blipFill>
          <a:blip r:embed="rId4">
            <a:alphaModFix/>
          </a:blip>
          <a:stretch>
            <a:fillRect/>
          </a:stretch>
        </p:blipFill>
        <p:spPr>
          <a:xfrm>
            <a:off x="2729075" y="2935100"/>
            <a:ext cx="2485750" cy="723400"/>
          </a:xfrm>
          <a:prstGeom prst="rect">
            <a:avLst/>
          </a:prstGeom>
          <a:solidFill>
            <a:schemeClr val="lt1"/>
          </a:solidFill>
          <a:ln>
            <a:noFill/>
          </a:ln>
        </p:spPr>
      </p:pic>
      <p:pic>
        <p:nvPicPr>
          <p:cNvPr id="384" name="Google Shape;384;p34"/>
          <p:cNvPicPr preferRelativeResize="0"/>
          <p:nvPr/>
        </p:nvPicPr>
        <p:blipFill>
          <a:blip r:embed="rId5">
            <a:alphaModFix/>
          </a:blip>
          <a:stretch>
            <a:fillRect/>
          </a:stretch>
        </p:blipFill>
        <p:spPr>
          <a:xfrm>
            <a:off x="179900" y="2935107"/>
            <a:ext cx="2370950" cy="1574975"/>
          </a:xfrm>
          <a:prstGeom prst="rect">
            <a:avLst/>
          </a:prstGeom>
          <a:solidFill>
            <a:schemeClr val="lt1"/>
          </a:solid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grpSp>
        <p:nvGrpSpPr>
          <p:cNvPr id="390" name="Google Shape;390;p35"/>
          <p:cNvGrpSpPr/>
          <p:nvPr/>
        </p:nvGrpSpPr>
        <p:grpSpPr>
          <a:xfrm>
            <a:off x="7184573" y="3078422"/>
            <a:ext cx="1968575" cy="2063828"/>
            <a:chOff x="9579430" y="4279454"/>
            <a:chExt cx="2624767" cy="2751770"/>
          </a:xfrm>
        </p:grpSpPr>
        <p:sp>
          <p:nvSpPr>
            <p:cNvPr id="391" name="Google Shape;391;p35"/>
            <p:cNvSpPr/>
            <p:nvPr/>
          </p:nvSpPr>
          <p:spPr>
            <a:xfrm flipH="1">
              <a:off x="10044925" y="4555586"/>
              <a:ext cx="2146572" cy="2475638"/>
            </a:xfrm>
            <a:custGeom>
              <a:avLst/>
              <a:gdLst/>
              <a:ahLst/>
              <a:cxnLst/>
              <a:rect l="l" t="t" r="r" b="b"/>
              <a:pathLst>
                <a:path w="2146572" h="2475638" extrusionOk="0">
                  <a:moveTo>
                    <a:pt x="0" y="0"/>
                  </a:moveTo>
                  <a:lnTo>
                    <a:pt x="0" y="2475638"/>
                  </a:lnTo>
                  <a:lnTo>
                    <a:pt x="2146572" y="2475638"/>
                  </a:lnTo>
                  <a:lnTo>
                    <a:pt x="2065467" y="2318816"/>
                  </a:lnTo>
                  <a:cubicBezTo>
                    <a:pt x="1811184" y="1840741"/>
                    <a:pt x="1541551" y="1396847"/>
                    <a:pt x="1334131" y="1074773"/>
                  </a:cubicBezTo>
                  <a:cubicBezTo>
                    <a:pt x="1085227" y="688285"/>
                    <a:pt x="701240" y="415773"/>
                    <a:pt x="300895" y="174921"/>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2" name="Google Shape;392;p35"/>
            <p:cNvSpPr/>
            <p:nvPr/>
          </p:nvSpPr>
          <p:spPr>
            <a:xfrm flipH="1">
              <a:off x="10277672" y="4690890"/>
              <a:ext cx="1913825" cy="2340334"/>
            </a:xfrm>
            <a:custGeom>
              <a:avLst/>
              <a:gdLst/>
              <a:ahLst/>
              <a:cxnLst/>
              <a:rect l="l" t="t" r="r" b="b"/>
              <a:pathLst>
                <a:path w="1913825" h="2340334" extrusionOk="0">
                  <a:moveTo>
                    <a:pt x="0" y="0"/>
                  </a:moveTo>
                  <a:lnTo>
                    <a:pt x="0" y="2340334"/>
                  </a:lnTo>
                  <a:lnTo>
                    <a:pt x="1913825" y="2340334"/>
                  </a:lnTo>
                  <a:lnTo>
                    <a:pt x="1832720" y="2183512"/>
                  </a:lnTo>
                  <a:cubicBezTo>
                    <a:pt x="1578437" y="1705437"/>
                    <a:pt x="1308805" y="1261543"/>
                    <a:pt x="1101384" y="939469"/>
                  </a:cubicBezTo>
                  <a:cubicBezTo>
                    <a:pt x="852480" y="552981"/>
                    <a:pt x="468493" y="280469"/>
                    <a:pt x="68148" y="39617"/>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3" name="Google Shape;393;p35"/>
            <p:cNvSpPr/>
            <p:nvPr/>
          </p:nvSpPr>
          <p:spPr>
            <a:xfrm flipH="1">
              <a:off x="9579430" y="4279454"/>
              <a:ext cx="2612067" cy="2751770"/>
            </a:xfrm>
            <a:custGeom>
              <a:avLst/>
              <a:gdLst/>
              <a:ahLst/>
              <a:cxnLst/>
              <a:rect l="l" t="t" r="r" b="b"/>
              <a:pathLst>
                <a:path w="2612067" h="2751770" extrusionOk="0">
                  <a:moveTo>
                    <a:pt x="0" y="0"/>
                  </a:moveTo>
                  <a:lnTo>
                    <a:pt x="0" y="2751770"/>
                  </a:lnTo>
                  <a:lnTo>
                    <a:pt x="2612067" y="2751770"/>
                  </a:lnTo>
                  <a:lnTo>
                    <a:pt x="2530962" y="2594948"/>
                  </a:lnTo>
                  <a:cubicBezTo>
                    <a:pt x="2276679" y="2116873"/>
                    <a:pt x="2007047" y="1672979"/>
                    <a:pt x="1799626" y="1350905"/>
                  </a:cubicBezTo>
                  <a:cubicBezTo>
                    <a:pt x="1426270" y="771172"/>
                    <a:pt x="748977" y="447887"/>
                    <a:pt x="168445" y="10323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4" name="Google Shape;394;p35"/>
            <p:cNvSpPr/>
            <p:nvPr/>
          </p:nvSpPr>
          <p:spPr>
            <a:xfrm flipH="1">
              <a:off x="9812177" y="4412739"/>
              <a:ext cx="2392020" cy="2618485"/>
            </a:xfrm>
            <a:custGeom>
              <a:avLst/>
              <a:gdLst/>
              <a:ahLst/>
              <a:cxnLst/>
              <a:rect l="l" t="t" r="r" b="b"/>
              <a:pathLst>
                <a:path w="2392020" h="2618485" extrusionOk="0">
                  <a:moveTo>
                    <a:pt x="0" y="0"/>
                  </a:moveTo>
                  <a:lnTo>
                    <a:pt x="0" y="2618485"/>
                  </a:lnTo>
                  <a:lnTo>
                    <a:pt x="2392020" y="2618485"/>
                  </a:lnTo>
                  <a:lnTo>
                    <a:pt x="2310915" y="2461663"/>
                  </a:lnTo>
                  <a:cubicBezTo>
                    <a:pt x="2056632" y="1983588"/>
                    <a:pt x="1786999" y="1539694"/>
                    <a:pt x="1579579" y="1217620"/>
                  </a:cubicBezTo>
                  <a:cubicBezTo>
                    <a:pt x="1247707" y="702302"/>
                    <a:pt x="675687" y="389609"/>
                    <a:pt x="144943" y="84420"/>
                  </a:cubicBez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395" name="Google Shape;395;p35"/>
          <p:cNvSpPr txBox="1">
            <a:spLocks noGrp="1"/>
          </p:cNvSpPr>
          <p:nvPr>
            <p:ph type="sldNum" idx="12"/>
          </p:nvPr>
        </p:nvSpPr>
        <p:spPr>
          <a:xfrm>
            <a:off x="8340002" y="4767263"/>
            <a:ext cx="3183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fld id="{00000000-1234-1234-1234-123412341234}" type="slidenum">
              <a:rPr lang="en-GB"/>
              <a:t>9</a:t>
            </a:fld>
            <a:endParaRPr/>
          </a:p>
        </p:txBody>
      </p:sp>
      <p:sp>
        <p:nvSpPr>
          <p:cNvPr id="396" name="Google Shape;396;p35"/>
          <p:cNvSpPr/>
          <p:nvPr/>
        </p:nvSpPr>
        <p:spPr>
          <a:xfrm>
            <a:off x="852836" y="369143"/>
            <a:ext cx="409800" cy="4098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397" name="Google Shape;397;p35"/>
          <p:cNvGrpSpPr/>
          <p:nvPr/>
        </p:nvGrpSpPr>
        <p:grpSpPr>
          <a:xfrm>
            <a:off x="-23037" y="-10125"/>
            <a:ext cx="2716409" cy="5166159"/>
            <a:chOff x="-30716" y="-13500"/>
            <a:chExt cx="3621878" cy="6888212"/>
          </a:xfrm>
        </p:grpSpPr>
        <p:sp>
          <p:nvSpPr>
            <p:cNvPr id="398" name="Google Shape;398;p35"/>
            <p:cNvSpPr/>
            <p:nvPr/>
          </p:nvSpPr>
          <p:spPr>
            <a:xfrm rot="10800000" flipH="1">
              <a:off x="-16969" y="0"/>
              <a:ext cx="3142637" cy="6874712"/>
            </a:xfrm>
            <a:custGeom>
              <a:avLst/>
              <a:gdLst/>
              <a:ahLst/>
              <a:cxnLst/>
              <a:rect l="l" t="t" r="r" b="b"/>
              <a:pathLst>
                <a:path w="3142637" h="6874712" extrusionOk="0">
                  <a:moveTo>
                    <a:pt x="0" y="1681529"/>
                  </a:moveTo>
                  <a:lnTo>
                    <a:pt x="150269" y="1206121"/>
                  </a:lnTo>
                  <a:cubicBezTo>
                    <a:pt x="300189" y="739255"/>
                    <a:pt x="435283" y="312861"/>
                    <a:pt x="442896" y="24574"/>
                  </a:cubicBezTo>
                  <a:lnTo>
                    <a:pt x="441377" y="0"/>
                  </a:lnTo>
                  <a:lnTo>
                    <a:pt x="0" y="0"/>
                  </a:lnTo>
                  <a:close/>
                  <a:moveTo>
                    <a:pt x="0" y="6874712"/>
                  </a:moveTo>
                  <a:lnTo>
                    <a:pt x="3142637" y="6874712"/>
                  </a:lnTo>
                  <a:lnTo>
                    <a:pt x="2959255" y="6540338"/>
                  </a:lnTo>
                  <a:cubicBezTo>
                    <a:pt x="2766422" y="6198708"/>
                    <a:pt x="2575863" y="5888628"/>
                    <a:pt x="2420297" y="5647073"/>
                  </a:cubicBezTo>
                  <a:cubicBezTo>
                    <a:pt x="1881006" y="4809681"/>
                    <a:pt x="707573" y="4507346"/>
                    <a:pt x="107592" y="3902802"/>
                  </a:cubicBezTo>
                  <a:lnTo>
                    <a:pt x="0" y="3780446"/>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99" name="Google Shape;399;p35"/>
            <p:cNvSpPr/>
            <p:nvPr/>
          </p:nvSpPr>
          <p:spPr>
            <a:xfrm rot="10800000" flipH="1">
              <a:off x="-30716" y="-13500"/>
              <a:ext cx="2931041" cy="6888212"/>
            </a:xfrm>
            <a:custGeom>
              <a:avLst/>
              <a:gdLst/>
              <a:ahLst/>
              <a:cxnLst/>
              <a:rect l="l" t="t" r="r" b="b"/>
              <a:pathLst>
                <a:path w="2931041" h="6888212" extrusionOk="0">
                  <a:moveTo>
                    <a:pt x="0" y="990539"/>
                  </a:moveTo>
                  <a:lnTo>
                    <a:pt x="4472" y="976513"/>
                  </a:lnTo>
                  <a:cubicBezTo>
                    <a:pt x="122679" y="600960"/>
                    <a:pt x="217552" y="264814"/>
                    <a:pt x="223896" y="24575"/>
                  </a:cubicBezTo>
                  <a:lnTo>
                    <a:pt x="222377" y="0"/>
                  </a:lnTo>
                  <a:lnTo>
                    <a:pt x="0" y="0"/>
                  </a:lnTo>
                  <a:close/>
                  <a:moveTo>
                    <a:pt x="0" y="6888212"/>
                  </a:moveTo>
                  <a:lnTo>
                    <a:pt x="2931041" y="6888212"/>
                  </a:lnTo>
                  <a:lnTo>
                    <a:pt x="2740255" y="6540338"/>
                  </a:lnTo>
                  <a:cubicBezTo>
                    <a:pt x="2547422" y="6198708"/>
                    <a:pt x="2356863" y="5888628"/>
                    <a:pt x="2201297" y="5647073"/>
                  </a:cubicBezTo>
                  <a:cubicBezTo>
                    <a:pt x="1703490" y="4874095"/>
                    <a:pt x="665348" y="4557024"/>
                    <a:pt x="36679" y="4037329"/>
                  </a:cubicBezTo>
                  <a:lnTo>
                    <a:pt x="0" y="4004008"/>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0" name="Google Shape;400;p35"/>
            <p:cNvSpPr/>
            <p:nvPr/>
          </p:nvSpPr>
          <p:spPr>
            <a:xfrm rot="10800000" flipH="1">
              <a:off x="-16970" y="0"/>
              <a:ext cx="3608132" cy="6874712"/>
            </a:xfrm>
            <a:custGeom>
              <a:avLst/>
              <a:gdLst/>
              <a:ahLst/>
              <a:cxnLst/>
              <a:rect l="l" t="t" r="r" b="b"/>
              <a:pathLst>
                <a:path w="3608132" h="6874712" extrusionOk="0">
                  <a:moveTo>
                    <a:pt x="0" y="6874712"/>
                  </a:moveTo>
                  <a:lnTo>
                    <a:pt x="3608132" y="6874712"/>
                  </a:lnTo>
                  <a:lnTo>
                    <a:pt x="3424750" y="6540338"/>
                  </a:lnTo>
                  <a:cubicBezTo>
                    <a:pt x="3231917" y="6198708"/>
                    <a:pt x="3041358" y="5888628"/>
                    <a:pt x="2885792" y="5647073"/>
                  </a:cubicBezTo>
                  <a:cubicBezTo>
                    <a:pt x="2222049" y="4616436"/>
                    <a:pt x="597712" y="4396301"/>
                    <a:pt x="264173" y="3425701"/>
                  </a:cubicBezTo>
                  <a:cubicBezTo>
                    <a:pt x="-38748" y="2544201"/>
                    <a:pt x="888091" y="793338"/>
                    <a:pt x="908391" y="24575"/>
                  </a:cubicBezTo>
                  <a:lnTo>
                    <a:pt x="906872" y="0"/>
                  </a:lnTo>
                  <a:lnTo>
                    <a:pt x="0" y="0"/>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1" name="Google Shape;401;p35"/>
            <p:cNvSpPr/>
            <p:nvPr/>
          </p:nvSpPr>
          <p:spPr>
            <a:xfrm rot="10800000" flipH="1">
              <a:off x="-30715" y="0"/>
              <a:ext cx="3389131" cy="6856333"/>
            </a:xfrm>
            <a:custGeom>
              <a:avLst/>
              <a:gdLst/>
              <a:ahLst/>
              <a:cxnLst/>
              <a:rect l="l" t="t" r="r" b="b"/>
              <a:pathLst>
                <a:path w="3389131" h="6856333" extrusionOk="0">
                  <a:moveTo>
                    <a:pt x="0" y="2746807"/>
                  </a:moveTo>
                  <a:lnTo>
                    <a:pt x="15182" y="2612121"/>
                  </a:lnTo>
                  <a:cubicBezTo>
                    <a:pt x="149012" y="1711772"/>
                    <a:pt x="674165" y="582768"/>
                    <a:pt x="689390" y="6196"/>
                  </a:cubicBezTo>
                  <a:lnTo>
                    <a:pt x="689007" y="0"/>
                  </a:lnTo>
                  <a:lnTo>
                    <a:pt x="0" y="0"/>
                  </a:lnTo>
                  <a:close/>
                  <a:moveTo>
                    <a:pt x="0" y="6856333"/>
                  </a:moveTo>
                  <a:lnTo>
                    <a:pt x="3389131" y="6856333"/>
                  </a:lnTo>
                  <a:lnTo>
                    <a:pt x="3205749" y="6521959"/>
                  </a:lnTo>
                  <a:cubicBezTo>
                    <a:pt x="3012916" y="6180329"/>
                    <a:pt x="2822357" y="5870249"/>
                    <a:pt x="2666791" y="5628694"/>
                  </a:cubicBezTo>
                  <a:cubicBezTo>
                    <a:pt x="2003048" y="4598057"/>
                    <a:pt x="378711" y="4377921"/>
                    <a:pt x="45172" y="3407322"/>
                  </a:cubicBezTo>
                  <a:cubicBezTo>
                    <a:pt x="26240" y="3352228"/>
                    <a:pt x="12111" y="3293739"/>
                    <a:pt x="2264" y="3232305"/>
                  </a:cubicBezTo>
                  <a:lnTo>
                    <a:pt x="0" y="3206965"/>
                  </a:lnTo>
                  <a:close/>
                </a:path>
              </a:pathLst>
            </a:custGeom>
            <a:noFill/>
            <a:ln w="9525" cap="flat" cmpd="sng">
              <a:solidFill>
                <a:srgbClr val="BFBFBF">
                  <a:alpha val="40000"/>
                </a:srgbClr>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pic>
        <p:nvPicPr>
          <p:cNvPr id="402" name="Google Shape;402;p35"/>
          <p:cNvPicPr preferRelativeResize="0"/>
          <p:nvPr/>
        </p:nvPicPr>
        <p:blipFill>
          <a:blip r:embed="rId3">
            <a:alphaModFix/>
          </a:blip>
          <a:stretch>
            <a:fillRect/>
          </a:stretch>
        </p:blipFill>
        <p:spPr>
          <a:xfrm>
            <a:off x="1704825" y="1360825"/>
            <a:ext cx="5348100" cy="3730624"/>
          </a:xfrm>
          <a:prstGeom prst="rect">
            <a:avLst/>
          </a:prstGeom>
          <a:noFill/>
          <a:ln>
            <a:noFill/>
          </a:ln>
        </p:spPr>
      </p:pic>
      <p:sp>
        <p:nvSpPr>
          <p:cNvPr id="403" name="Google Shape;403;p35"/>
          <p:cNvSpPr/>
          <p:nvPr/>
        </p:nvSpPr>
        <p:spPr>
          <a:xfrm>
            <a:off x="-1600" y="0"/>
            <a:ext cx="9147202" cy="1978475"/>
          </a:xfrm>
          <a:custGeom>
            <a:avLst/>
            <a:gdLst/>
            <a:ahLst/>
            <a:cxnLst/>
            <a:rect l="l" t="t" r="r" b="b"/>
            <a:pathLst>
              <a:path w="12196269" h="2637966" extrusionOk="0">
                <a:moveTo>
                  <a:pt x="0" y="0"/>
                </a:moveTo>
                <a:lnTo>
                  <a:pt x="12196269" y="0"/>
                </a:lnTo>
                <a:lnTo>
                  <a:pt x="12196269" y="2196301"/>
                </a:lnTo>
                <a:lnTo>
                  <a:pt x="12061456" y="2261881"/>
                </a:lnTo>
                <a:cubicBezTo>
                  <a:pt x="11721730" y="2417564"/>
                  <a:pt x="11402717" y="2533650"/>
                  <a:pt x="11129469" y="2590800"/>
                </a:cubicBezTo>
                <a:cubicBezTo>
                  <a:pt x="9672144" y="2895600"/>
                  <a:pt x="8208470" y="1631950"/>
                  <a:pt x="6862269" y="1409700"/>
                </a:cubicBezTo>
                <a:cubicBezTo>
                  <a:pt x="5516069" y="1187450"/>
                  <a:pt x="4277819" y="1444625"/>
                  <a:pt x="3052269" y="1257300"/>
                </a:cubicBezTo>
                <a:cubicBezTo>
                  <a:pt x="2133107" y="1116806"/>
                  <a:pt x="937124" y="733425"/>
                  <a:pt x="143424" y="480864"/>
                </a:cubicBezTo>
                <a:lnTo>
                  <a:pt x="0" y="435339"/>
                </a:lnTo>
                <a:close/>
              </a:path>
            </a:pathLst>
          </a:custGeom>
          <a:gradFill>
            <a:gsLst>
              <a:gs pos="0">
                <a:srgbClr val="0C0466">
                  <a:alpha val="89803"/>
                </a:srgbClr>
              </a:gs>
              <a:gs pos="36000">
                <a:srgbClr val="0C0466">
                  <a:alpha val="89803"/>
                </a:srgbClr>
              </a:gs>
              <a:gs pos="100000">
                <a:srgbClr val="F78484">
                  <a:alpha val="9490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404" name="Google Shape;404;p35"/>
          <p:cNvSpPr txBox="1">
            <a:spLocks noGrp="1"/>
          </p:cNvSpPr>
          <p:nvPr>
            <p:ph type="title"/>
          </p:nvPr>
        </p:nvSpPr>
        <p:spPr>
          <a:xfrm>
            <a:off x="464275" y="253794"/>
            <a:ext cx="8172600" cy="640500"/>
          </a:xfrm>
          <a:prstGeom prst="rect">
            <a:avLst/>
          </a:prstGeom>
          <a:noFill/>
          <a:ln>
            <a:noFill/>
          </a:ln>
        </p:spPr>
        <p:txBody>
          <a:bodyPr spcFirstLastPara="1" wrap="square" lIns="68575" tIns="34275" rIns="68575" bIns="34275" anchor="ctr" anchorCtr="0">
            <a:normAutofit fontScale="90000"/>
          </a:bodyPr>
          <a:lstStyle/>
          <a:p>
            <a:pPr marL="0" lvl="0" indent="0" algn="ctr" rtl="0">
              <a:spcBef>
                <a:spcPts val="0"/>
              </a:spcBef>
              <a:spcAft>
                <a:spcPts val="0"/>
              </a:spcAft>
              <a:buClr>
                <a:schemeClr val="dk1"/>
              </a:buClr>
              <a:buSzPct val="40740"/>
              <a:buFont typeface="Arial"/>
              <a:buNone/>
            </a:pPr>
            <a:r>
              <a:rPr lang="en-GB">
                <a:solidFill>
                  <a:srgbClr val="F2F2F2"/>
                </a:solidFill>
              </a:rPr>
              <a:t>Numerical Calculations and Comparison</a:t>
            </a:r>
            <a:endParaRPr>
              <a:solidFill>
                <a:srgbClr val="F2F2F2"/>
              </a:solidFill>
            </a:endParaRPr>
          </a:p>
          <a:p>
            <a:pPr marL="0" lvl="0" indent="0" algn="ctr" rtl="0">
              <a:lnSpc>
                <a:spcPct val="90000"/>
              </a:lnSpc>
              <a:spcBef>
                <a:spcPts val="0"/>
              </a:spcBef>
              <a:spcAft>
                <a:spcPts val="0"/>
              </a:spcAft>
              <a:buClr>
                <a:schemeClr val="lt1"/>
              </a:buClr>
              <a:buSzPct val="100000"/>
              <a:buFont typeface="Franklin Gothic"/>
              <a:buNone/>
            </a:pPr>
            <a:endParaRPr>
              <a:solidFill>
                <a:srgbClr val="F2F2F2"/>
              </a:solidFill>
            </a:endParaRPr>
          </a:p>
        </p:txBody>
      </p:sp>
      <p:sp>
        <p:nvSpPr>
          <p:cNvPr id="405" name="Google Shape;405;p35"/>
          <p:cNvSpPr/>
          <p:nvPr/>
        </p:nvSpPr>
        <p:spPr>
          <a:xfrm>
            <a:off x="7868454" y="369153"/>
            <a:ext cx="924300" cy="924300"/>
          </a:xfrm>
          <a:prstGeom prst="ellipse">
            <a:avLst/>
          </a:prstGeom>
          <a:gradFill>
            <a:gsLst>
              <a:gs pos="0">
                <a:srgbClr val="D30392">
                  <a:alpha val="85882"/>
                </a:srgbClr>
              </a:gs>
              <a:gs pos="81000">
                <a:srgbClr val="0C0466">
                  <a:alpha val="83921"/>
                </a:srgbClr>
              </a:gs>
              <a:gs pos="100000">
                <a:srgbClr val="0C0466">
                  <a:alpha val="83921"/>
                </a:srgbClr>
              </a:gs>
            </a:gsLst>
            <a:lin ang="1800004"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1059</Words>
  <Application>Microsoft Macintosh PowerPoint</Application>
  <PresentationFormat>On-screen Show (16:9)</PresentationFormat>
  <Paragraphs>132</Paragraphs>
  <Slides>25</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Outfit</vt:lpstr>
      <vt:lpstr>Courier New</vt:lpstr>
      <vt:lpstr>DM Sans</vt:lpstr>
      <vt:lpstr>Arial</vt:lpstr>
      <vt:lpstr>Calibri</vt:lpstr>
      <vt:lpstr>Franklin Gothic</vt:lpstr>
      <vt:lpstr>Simple Light</vt:lpstr>
      <vt:lpstr>Office Theme</vt:lpstr>
      <vt:lpstr>PowerPoint Presentation</vt:lpstr>
      <vt:lpstr>PowerPoint Presentation</vt:lpstr>
      <vt:lpstr>PowerPoint Presentation</vt:lpstr>
      <vt:lpstr>PowerPoint Presentation</vt:lpstr>
      <vt:lpstr>PowerPoint Presentation</vt:lpstr>
      <vt:lpstr>Why Life Expectancy?</vt:lpstr>
      <vt:lpstr>Histogram of Life Expectancy  Vs Frequency</vt:lpstr>
      <vt:lpstr>Box Plot of Life Expectancy  </vt:lpstr>
      <vt:lpstr>Numerical Calculations and Comparison </vt:lpstr>
      <vt:lpstr>Comparison between Original and Sample (10%) Data</vt:lpstr>
      <vt:lpstr>Comparison between Original and Sample (10%) Data </vt:lpstr>
      <vt:lpstr>Numerical Finding Analysis</vt:lpstr>
      <vt:lpstr>Hypothesis Testing</vt:lpstr>
      <vt:lpstr>Constructing Confidence Interval</vt:lpstr>
      <vt:lpstr>Hypothesis Testing</vt:lpstr>
      <vt:lpstr>Hypothesis Testing</vt:lpstr>
      <vt:lpstr>Hypothesis Testing</vt:lpstr>
      <vt:lpstr>Correlation of Life Expectancy with All Other Columns</vt:lpstr>
      <vt:lpstr>Polio Vaccination vs Life Expectancy</vt:lpstr>
      <vt:lpstr>Adult Mortality vs Life Expectancy</vt:lpstr>
      <vt:lpstr>Diphtheria Immunization vs Life Expectancy</vt:lpstr>
      <vt:lpstr>Schooling vs Life Expectancy</vt:lpstr>
      <vt:lpstr>Hypothesis Testing</vt:lpstr>
      <vt:lpstr>Hypothesis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Navdisha Bhakri</cp:lastModifiedBy>
  <cp:revision>3</cp:revision>
  <dcterms:modified xsi:type="dcterms:W3CDTF">2025-04-09T22:21:57Z</dcterms:modified>
</cp:coreProperties>
</file>